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5" r:id="rId2"/>
  </p:sldMasterIdLst>
  <p:sldIdLst>
    <p:sldId id="256" r:id="rId3"/>
    <p:sldId id="270" r:id="rId4"/>
    <p:sldId id="271" r:id="rId5"/>
    <p:sldId id="272" r:id="rId6"/>
    <p:sldId id="273" r:id="rId7"/>
    <p:sldId id="274" r:id="rId8"/>
    <p:sldId id="275" r:id="rId9"/>
    <p:sldId id="276" r:id="rId10"/>
    <p:sldId id="277" r:id="rId11"/>
    <p:sldId id="278" r:id="rId12"/>
    <p:sldId id="257" r:id="rId13"/>
    <p:sldId id="258" r:id="rId14"/>
    <p:sldId id="279" r:id="rId15"/>
    <p:sldId id="280" r:id="rId16"/>
    <p:sldId id="283" r:id="rId17"/>
    <p:sldId id="281" r:id="rId18"/>
    <p:sldId id="259" r:id="rId19"/>
    <p:sldId id="260" r:id="rId20"/>
    <p:sldId id="263" r:id="rId21"/>
    <p:sldId id="262" r:id="rId22"/>
    <p:sldId id="284" r:id="rId23"/>
    <p:sldId id="285" r:id="rId24"/>
    <p:sldId id="266" r:id="rId25"/>
    <p:sldId id="286" r:id="rId26"/>
    <p:sldId id="287" r:id="rId27"/>
    <p:sldId id="288" r:id="rId28"/>
    <p:sldId id="315" r:id="rId29"/>
    <p:sldId id="316" r:id="rId30"/>
    <p:sldId id="317" r:id="rId31"/>
    <p:sldId id="318" r:id="rId32"/>
    <p:sldId id="319" r:id="rId33"/>
    <p:sldId id="320"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7" r:id="rId51"/>
    <p:sldId id="338" r:id="rId52"/>
    <p:sldId id="339" r:id="rId53"/>
    <p:sldId id="340" r:id="rId54"/>
    <p:sldId id="341" r:id="rId55"/>
    <p:sldId id="342" r:id="rId56"/>
    <p:sldId id="343" r:id="rId57"/>
    <p:sldId id="344" r:id="rId58"/>
    <p:sldId id="345" r:id="rId59"/>
    <p:sldId id="346" r:id="rId60"/>
    <p:sldId id="349" r:id="rId61"/>
    <p:sldId id="350" r:id="rId62"/>
    <p:sldId id="352" r:id="rId63"/>
    <p:sldId id="353" r:id="rId64"/>
    <p:sldId id="356" r:id="rId65"/>
    <p:sldId id="357" r:id="rId66"/>
    <p:sldId id="359" r:id="rId67"/>
    <p:sldId id="360" r:id="rId68"/>
    <p:sldId id="362" r:id="rId69"/>
    <p:sldId id="363" r:id="rId70"/>
    <p:sldId id="364" r:id="rId71"/>
    <p:sldId id="365" r:id="rId72"/>
    <p:sldId id="366" r:id="rId73"/>
    <p:sldId id="367" r:id="rId74"/>
    <p:sldId id="368" r:id="rId75"/>
    <p:sldId id="369" r:id="rId76"/>
    <p:sldId id="370" r:id="rId77"/>
    <p:sldId id="371" r:id="rId78"/>
    <p:sldId id="372" r:id="rId79"/>
    <p:sldId id="268" r:id="rId8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115" d="100"/>
          <a:sy n="115" d="100"/>
        </p:scale>
        <p:origin x="432"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smtClean="0"/>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smtClean="0"/>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smtClean="0"/>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758ED-8FF7-445D-B16E-5CC84ED0BD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1B819561-57E6-448D-A4AB-309277D169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99F0FFE1-28F2-4412-90CF-CA07673D2845}"/>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80EC90E3-D871-4EED-B000-10D3949AFCA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FEF7EB5D-131D-40A1-8991-DEC8566EF18C}"/>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12378897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C0A1B8-6BAA-49E2-BA01-8916B891686E}"/>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ECD41518-10B6-4DAC-814B-2BE03C5D5D7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26703CE-0D62-43CB-853E-537A75FB2FA1}"/>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E60C540C-0F24-47A5-A206-5D379CFC8ED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232D787A-B9E4-41F0-A633-C829F8A4C4E6}"/>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2578447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42E81-98B2-4B33-B05B-4A39C794FA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0B7894F9-E28E-40AD-97FA-04ABAB08A3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2B0673E-C35D-4804-BCC7-A12DCFDB6B4B}"/>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5233490D-8CB6-43A9-BA88-95A452FC476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C8D57F1C-7426-478B-819C-898881113B19}"/>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1028461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smtClean="0"/>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B88E4B-C358-455B-907A-E970142C7372}"/>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368E482C-C7A8-43E6-A917-AC5FE4B51BF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7CAA90AF-2AF0-4113-BE4D-6517B879A8C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D7207BE3-ED11-4178-AD57-645565DDFF46}"/>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6" name="Footer Placeholder 5">
            <a:extLst>
              <a:ext uri="{FF2B5EF4-FFF2-40B4-BE49-F238E27FC236}">
                <a16:creationId xmlns:a16="http://schemas.microsoft.com/office/drawing/2014/main" id="{2BA0181C-75E6-4673-A0A1-07335DD057D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1E46C121-B448-483C-9178-FE7568A4720B}"/>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29855721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FF0D01-8232-4FBC-8136-39287B013CD7}"/>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8FF3D0A7-0856-4080-B4D1-2C9E2E645AE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84421DA-0495-4676-8EAD-7D56FD158984}"/>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731F9A45-93FB-4575-BCCC-381C1622F5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4B0140F-06D4-4E1E-A052-E7B64703229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A9E05F85-D728-4733-932F-334AF381EBAF}"/>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8" name="Footer Placeholder 7">
            <a:extLst>
              <a:ext uri="{FF2B5EF4-FFF2-40B4-BE49-F238E27FC236}">
                <a16:creationId xmlns:a16="http://schemas.microsoft.com/office/drawing/2014/main" id="{64538D11-62FA-4814-BF07-5620858E031B}"/>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CC72E4AB-293D-43E0-A215-C8907735C2C1}"/>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32970225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F5EF1-6052-49BB-A4F2-F191CB93F455}"/>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48644B63-8442-42F4-B691-CB35035F7FA6}"/>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4" name="Footer Placeholder 3">
            <a:extLst>
              <a:ext uri="{FF2B5EF4-FFF2-40B4-BE49-F238E27FC236}">
                <a16:creationId xmlns:a16="http://schemas.microsoft.com/office/drawing/2014/main" id="{3E08F8C1-8824-44D4-A4A0-B611040B6D90}"/>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021BB965-29D6-4C99-91B5-CD97070EE00D}"/>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3748290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F9B77FF-18EF-4727-BA36-62E001C89634}"/>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3" name="Footer Placeholder 2">
            <a:extLst>
              <a:ext uri="{FF2B5EF4-FFF2-40B4-BE49-F238E27FC236}">
                <a16:creationId xmlns:a16="http://schemas.microsoft.com/office/drawing/2014/main" id="{363FCDD9-2863-4660-B456-551B8B7528CB}"/>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DD9671EB-C50D-413F-B678-96646D1A29A8}"/>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7408753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5909F-EE03-4536-AF5C-16743C7DBC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F7DC1EE4-48FC-4BBC-B029-E38A112000C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C40DB30B-9FC5-4DE6-8341-03D003232E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166E807-F48A-43FA-AB65-D0ACF10E48C4}"/>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6" name="Footer Placeholder 5">
            <a:extLst>
              <a:ext uri="{FF2B5EF4-FFF2-40B4-BE49-F238E27FC236}">
                <a16:creationId xmlns:a16="http://schemas.microsoft.com/office/drawing/2014/main" id="{4EE6DCAB-E6C3-48B3-BE4D-D969E13263F8}"/>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B9D77BFA-51A1-453D-9542-CA663B627847}"/>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261420192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175C07-99FA-4009-AC44-2E5A877486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EF4BE492-BAE7-4DED-B43D-DA4AFE264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15DE6E30-0FBA-4623-8AEE-7A7FE443C1D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C6A0CE-6501-490D-9740-E22C590C5D50}"/>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6" name="Footer Placeholder 5">
            <a:extLst>
              <a:ext uri="{FF2B5EF4-FFF2-40B4-BE49-F238E27FC236}">
                <a16:creationId xmlns:a16="http://schemas.microsoft.com/office/drawing/2014/main" id="{87EE6FA5-3E59-484F-A4B2-8C8F2EFB9BAF}"/>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C7A9D192-A1B6-4DA7-A30D-841744D25225}"/>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298759946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89B52-A69B-4533-9378-19233CDF94BE}"/>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D738D4B7-AD7A-4C39-A038-909BB5BEEF3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AF6506F9-FC88-4882-AD22-457E0420E524}"/>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12354DA7-6583-4F5B-9451-BBE2B856458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6947285-DA33-4782-B0A1-4928E56866AD}"/>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41597794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15DE65F-ADC7-406A-AD2A-E65256E2AD9B}"/>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E3882CA7-AEA0-41E6-B840-3B2168F4CF20}"/>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C601B6DA-C372-410E-8FD7-58B13308262D}"/>
              </a:ext>
            </a:extLst>
          </p:cNvPr>
          <p:cNvSpPr>
            <a:spLocks noGrp="1"/>
          </p:cNvSpPr>
          <p:nvPr>
            <p:ph type="dt" sz="half" idx="10"/>
          </p:nvPr>
        </p:nvSpPr>
        <p:spPr/>
        <p:txBody>
          <a:body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316B1F36-6B88-4F7B-B99C-5EF97A97B46A}"/>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A65A2F88-C02D-45A6-AC06-887CB9E44D1C}"/>
              </a:ext>
            </a:extLst>
          </p:cNvPr>
          <p:cNvSpPr>
            <a:spLocks noGrp="1"/>
          </p:cNvSpPr>
          <p:nvPr>
            <p:ph type="sldNum" sz="quarter" idx="12"/>
          </p:nvPr>
        </p:nvSpPr>
        <p:spPr/>
        <p:txBody>
          <a:bodyPr/>
          <a:lstStyle/>
          <a:p>
            <a:fld id="{09795054-193C-45A0-B366-7B3D7FB424C6}" type="slidenum">
              <a:rPr lang="en-NZ" smtClean="0"/>
              <a:t>‹#›</a:t>
            </a:fld>
            <a:endParaRPr lang="en-NZ"/>
          </a:p>
        </p:txBody>
      </p:sp>
    </p:spTree>
    <p:extLst>
      <p:ext uri="{BB962C8B-B14F-4D97-AF65-F5344CB8AC3E}">
        <p14:creationId xmlns:p14="http://schemas.microsoft.com/office/powerpoint/2010/main" val="3663139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smtClean="0"/>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157"/>
            <a:ext cx="2356674" cy="6853096"/>
            <a:chOff x="6627813" y="195610"/>
            <a:chExt cx="1952625" cy="5678141"/>
          </a:xfrm>
        </p:grpSpPr>
        <p:sp>
          <p:nvSpPr>
            <p:cNvPr id="11" name="Freeform 27"/>
            <p:cNvSpPr/>
            <p:nvPr/>
          </p:nvSpPr>
          <p:spPr bwMode="auto">
            <a:xfrm>
              <a:off x="6627813" y="195610"/>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4/5/2019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accent2">
              <a:lumMod val="7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9A04EE-B8CB-4003-9ABC-76501241B5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4BCC0522-F0F8-4AC9-B48D-DE3ED3AEA2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6BD1415F-646E-4F08-8864-99E5413896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6EAB4E-2A4B-438F-8377-7FD0F94D238C}" type="datetimeFigureOut">
              <a:rPr lang="en-NZ" smtClean="0"/>
              <a:t>5/04/2019</a:t>
            </a:fld>
            <a:endParaRPr lang="en-NZ"/>
          </a:p>
        </p:txBody>
      </p:sp>
      <p:sp>
        <p:nvSpPr>
          <p:cNvPr id="5" name="Footer Placeholder 4">
            <a:extLst>
              <a:ext uri="{FF2B5EF4-FFF2-40B4-BE49-F238E27FC236}">
                <a16:creationId xmlns:a16="http://schemas.microsoft.com/office/drawing/2014/main" id="{669F1391-9D5A-412C-9194-AFB97350C1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29B2D7A5-3DF5-4FFF-862E-4B6BA1DF2D2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9795054-193C-45A0-B366-7B3D7FB424C6}" type="slidenum">
              <a:rPr lang="en-NZ" smtClean="0"/>
              <a:t>‹#›</a:t>
            </a:fld>
            <a:endParaRPr lang="en-NZ"/>
          </a:p>
        </p:txBody>
      </p:sp>
    </p:spTree>
    <p:extLst>
      <p:ext uri="{BB962C8B-B14F-4D97-AF65-F5344CB8AC3E}">
        <p14:creationId xmlns:p14="http://schemas.microsoft.com/office/powerpoint/2010/main" val="1198829108"/>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hyperlink" Target="https://www.wix.com/website-template/view/html/2146?siteId=d0848446-fdb8-4ebd-ba9b-0320583dbb80&amp;metaSiteId=84a360bb-a383-49fc-a5b9-da678ce2386c&amp;originUrl=https%3A%2F%2Fwww.wix.com%2Fwebsite%2Ftemplates%2Fhtml%2Fhealth-wellnes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introducingthenovel.co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9.gi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glidedesign.com/work/advantix-digita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youtube.com/watch?v=5Eg1IX6vBYc" TargetMode="External"/><Relationship Id="rId2" Type="http://schemas.openxmlformats.org/officeDocument/2006/relationships/hyperlink" Target="https://www.wix.com/blog/2018/07/7-principles-of-design-websites/" TargetMode="External"/><Relationship Id="rId1" Type="http://schemas.openxmlformats.org/officeDocument/2006/relationships/slideLayout" Target="../slideLayouts/slideLayout2.xml"/><Relationship Id="rId4" Type="http://schemas.openxmlformats.org/officeDocument/2006/relationships/hyperlink" Target="https://www.wix.com/blog/2018/02/how-to-design-logo-guide/"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awwwards.com/" TargetMode="External"/><Relationship Id="rId2" Type="http://schemas.openxmlformats.org/officeDocument/2006/relationships/hyperlink" Target="https://blog.hubspot.com/marketing/best-website-designs-list"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1319350"/>
            <a:ext cx="8915399" cy="2690948"/>
          </a:xfrm>
        </p:spPr>
        <p:txBody>
          <a:bodyPr/>
          <a:lstStyle/>
          <a:p>
            <a:pPr algn="ctr"/>
            <a:r>
              <a:rPr lang="en-US" b="1" u="sng" dirty="0" smtClean="0"/>
              <a:t>Principal of Design</a:t>
            </a:r>
            <a:endParaRPr lang="en-US" b="1" u="sng" dirty="0"/>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27087612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74895-F8DA-4598-96A2-EB3C23412646}"/>
              </a:ext>
            </a:extLst>
          </p:cNvPr>
          <p:cNvSpPr>
            <a:spLocks noGrp="1"/>
          </p:cNvSpPr>
          <p:nvPr>
            <p:ph type="title"/>
          </p:nvPr>
        </p:nvSpPr>
        <p:spPr/>
        <p:txBody>
          <a:bodyPr/>
          <a:lstStyle/>
          <a:p>
            <a:r>
              <a:rPr lang="en-NZ" dirty="0"/>
              <a:t>Principles of website design	</a:t>
            </a:r>
          </a:p>
        </p:txBody>
      </p:sp>
      <p:sp>
        <p:nvSpPr>
          <p:cNvPr id="3" name="Content Placeholder 2">
            <a:extLst>
              <a:ext uri="{FF2B5EF4-FFF2-40B4-BE49-F238E27FC236}">
                <a16:creationId xmlns:a16="http://schemas.microsoft.com/office/drawing/2014/main" id="{C95A1DD9-2BB5-41A1-942B-D2F972E59733}"/>
              </a:ext>
            </a:extLst>
          </p:cNvPr>
          <p:cNvSpPr>
            <a:spLocks noGrp="1"/>
          </p:cNvSpPr>
          <p:nvPr>
            <p:ph idx="1"/>
          </p:nvPr>
        </p:nvSpPr>
        <p:spPr/>
        <p:txBody>
          <a:bodyPr>
            <a:normAutofit fontScale="92500" lnSpcReduction="10000"/>
          </a:bodyPr>
          <a:lstStyle/>
          <a:p>
            <a:r>
              <a:rPr lang="en-US" dirty="0"/>
              <a:t>Unity</a:t>
            </a:r>
          </a:p>
          <a:p>
            <a:r>
              <a:rPr lang="en-US" dirty="0"/>
              <a:t>Negative spaces</a:t>
            </a:r>
          </a:p>
          <a:p>
            <a:r>
              <a:rPr lang="en-US" dirty="0"/>
              <a:t>Repetition</a:t>
            </a:r>
          </a:p>
          <a:p>
            <a:r>
              <a:rPr lang="en-US" dirty="0"/>
              <a:t>Overlapping</a:t>
            </a:r>
          </a:p>
          <a:p>
            <a:r>
              <a:rPr lang="en-US" dirty="0"/>
              <a:t>Contrast</a:t>
            </a:r>
          </a:p>
          <a:p>
            <a:r>
              <a:rPr lang="en-US" dirty="0"/>
              <a:t>Texture</a:t>
            </a:r>
          </a:p>
          <a:p>
            <a:r>
              <a:rPr lang="en-US" dirty="0"/>
              <a:t>Balance</a:t>
            </a:r>
          </a:p>
          <a:p>
            <a:r>
              <a:rPr lang="en-US" dirty="0"/>
              <a:t>Alignment</a:t>
            </a:r>
          </a:p>
          <a:p>
            <a:r>
              <a:rPr lang="en-US" dirty="0"/>
              <a:t>Grouping</a:t>
            </a:r>
          </a:p>
          <a:p>
            <a:r>
              <a:rPr lang="en-US" dirty="0"/>
              <a:t>Emphasis</a:t>
            </a:r>
            <a:endParaRPr lang="en-NZ" dirty="0"/>
          </a:p>
        </p:txBody>
      </p:sp>
    </p:spTree>
    <p:extLst>
      <p:ext uri="{BB962C8B-B14F-4D97-AF65-F5344CB8AC3E}">
        <p14:creationId xmlns:p14="http://schemas.microsoft.com/office/powerpoint/2010/main" val="1100887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NZ" dirty="0"/>
              <a:t>“The whole is other than the sum of the parts.” — Kurt </a:t>
            </a:r>
            <a:r>
              <a:rPr lang="en-NZ" dirty="0" err="1"/>
              <a:t>Koffka</a:t>
            </a:r>
            <a:endParaRPr lang="en-US" dirty="0"/>
          </a:p>
        </p:txBody>
      </p:sp>
      <p:pic>
        <p:nvPicPr>
          <p:cNvPr id="4" name="Picture 3"/>
          <p:cNvPicPr>
            <a:picLocks noChangeAspect="1"/>
          </p:cNvPicPr>
          <p:nvPr/>
        </p:nvPicPr>
        <p:blipFill>
          <a:blip r:embed="rId2"/>
          <a:stretch>
            <a:fillRect/>
          </a:stretch>
        </p:blipFill>
        <p:spPr>
          <a:xfrm>
            <a:off x="3803697" y="3647916"/>
            <a:ext cx="4767485" cy="2383743"/>
          </a:xfrm>
          <a:prstGeom prst="rect">
            <a:avLst/>
          </a:prstGeom>
        </p:spPr>
      </p:pic>
    </p:spTree>
    <p:extLst>
      <p:ext uri="{BB962C8B-B14F-4D97-AF65-F5344CB8AC3E}">
        <p14:creationId xmlns:p14="http://schemas.microsoft.com/office/powerpoint/2010/main" val="34353514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34143" y="402408"/>
            <a:ext cx="4762500" cy="2381250"/>
          </a:xfrm>
          <a:prstGeom prst="rect">
            <a:avLst/>
          </a:prstGeom>
        </p:spPr>
      </p:pic>
      <p:sp>
        <p:nvSpPr>
          <p:cNvPr id="5" name="Rectangle 4"/>
          <p:cNvSpPr/>
          <p:nvPr/>
        </p:nvSpPr>
        <p:spPr>
          <a:xfrm>
            <a:off x="3267393" y="3771875"/>
            <a:ext cx="6096000" cy="2031325"/>
          </a:xfrm>
          <a:prstGeom prst="rect">
            <a:avLst/>
          </a:prstGeom>
        </p:spPr>
        <p:txBody>
          <a:bodyPr>
            <a:spAutoFit/>
          </a:bodyPr>
          <a:lstStyle/>
          <a:p>
            <a:r>
              <a:rPr lang="en-NZ" dirty="0"/>
              <a:t>In the left image above, you should see a white triangle even though the image is actually comprised of three black Pac-Man-like shapes. On the right image, you see a panda even though the figure is several random shapes. Seeing the triangle and panda is simpler than trying to make sense of the individual parts.</a:t>
            </a:r>
            <a:endParaRPr lang="en-US" dirty="0"/>
          </a:p>
        </p:txBody>
      </p:sp>
    </p:spTree>
    <p:extLst>
      <p:ext uri="{BB962C8B-B14F-4D97-AF65-F5344CB8AC3E}">
        <p14:creationId xmlns:p14="http://schemas.microsoft.com/office/powerpoint/2010/main" val="18328922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Unity</a:t>
            </a:r>
            <a:endParaRPr lang="en-US" dirty="0"/>
          </a:p>
        </p:txBody>
      </p:sp>
      <p:sp>
        <p:nvSpPr>
          <p:cNvPr id="3" name="Content Placeholder 2"/>
          <p:cNvSpPr>
            <a:spLocks noGrp="1"/>
          </p:cNvSpPr>
          <p:nvPr>
            <p:ph idx="1"/>
          </p:nvPr>
        </p:nvSpPr>
        <p:spPr/>
        <p:txBody>
          <a:bodyPr>
            <a:normAutofit/>
          </a:bodyPr>
          <a:lstStyle/>
          <a:p>
            <a:r>
              <a:rPr lang="en-NZ" dirty="0"/>
              <a:t>Unity. It’s a very important concept in design and one that is actually pretty easy to achieve. </a:t>
            </a:r>
            <a:endParaRPr lang="en-NZ" dirty="0" smtClean="0"/>
          </a:p>
          <a:p>
            <a:r>
              <a:rPr lang="en-NZ" dirty="0" smtClean="0"/>
              <a:t>Unity </a:t>
            </a:r>
            <a:r>
              <a:rPr lang="en-NZ" dirty="0"/>
              <a:t>is simply that, the unification of objects within a composition</a:t>
            </a:r>
            <a:r>
              <a:rPr lang="en-NZ" dirty="0" smtClean="0"/>
              <a:t>.</a:t>
            </a:r>
          </a:p>
          <a:p>
            <a:r>
              <a:rPr lang="en-NZ" dirty="0" smtClean="0"/>
              <a:t> </a:t>
            </a:r>
            <a:r>
              <a:rPr lang="en-NZ" dirty="0"/>
              <a:t>Unity is the measure of how objects or elements fit together — or don’t for that matter. Its really just a matter of linking elements together to create </a:t>
            </a:r>
            <a:r>
              <a:rPr lang="en-NZ" dirty="0" smtClean="0"/>
              <a:t>harmony. This </a:t>
            </a:r>
            <a:r>
              <a:rPr lang="en-NZ" dirty="0"/>
              <a:t>harmony in elements can be accomplished through</a:t>
            </a:r>
            <a:r>
              <a:rPr lang="en-NZ" dirty="0" smtClean="0"/>
              <a:t>:</a:t>
            </a:r>
            <a:endParaRPr lang="en-NZ" dirty="0"/>
          </a:p>
          <a:p>
            <a:pPr marL="800100" lvl="1" indent="-342900">
              <a:buFont typeface="+mj-lt"/>
              <a:buAutoNum type="arabicPeriod"/>
            </a:pPr>
            <a:r>
              <a:rPr lang="en-NZ" dirty="0"/>
              <a:t>The physical proximity of elements</a:t>
            </a:r>
          </a:p>
          <a:p>
            <a:pPr marL="800100" lvl="1" indent="-342900">
              <a:buFont typeface="+mj-lt"/>
              <a:buAutoNum type="arabicPeriod"/>
            </a:pPr>
            <a:r>
              <a:rPr lang="en-NZ" dirty="0"/>
              <a:t>The repetition of elements or the repetition of element attributes</a:t>
            </a:r>
          </a:p>
          <a:p>
            <a:pPr marL="800100" lvl="1" indent="-342900">
              <a:buFont typeface="+mj-lt"/>
              <a:buAutoNum type="arabicPeriod"/>
            </a:pPr>
            <a:r>
              <a:rPr lang="en-NZ" dirty="0"/>
              <a:t>The continuation of lines and edges within a design — how elements align and group together</a:t>
            </a:r>
            <a:endParaRPr lang="en-US" dirty="0"/>
          </a:p>
        </p:txBody>
      </p:sp>
    </p:spTree>
    <p:extLst>
      <p:ext uri="{BB962C8B-B14F-4D97-AF65-F5344CB8AC3E}">
        <p14:creationId xmlns:p14="http://schemas.microsoft.com/office/powerpoint/2010/main" val="38080072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589212" y="2133600"/>
            <a:ext cx="8915400" cy="4159135"/>
          </a:xfrm>
        </p:spPr>
        <p:txBody>
          <a:bodyPr/>
          <a:lstStyle/>
          <a:p>
            <a:r>
              <a:rPr lang="en-NZ" dirty="0"/>
              <a:t>Legos are like Unity. </a:t>
            </a:r>
            <a:endParaRPr lang="en-NZ" dirty="0" smtClean="0"/>
          </a:p>
          <a:p>
            <a:r>
              <a:rPr lang="en-NZ" dirty="0" smtClean="0"/>
              <a:t>By </a:t>
            </a:r>
            <a:r>
              <a:rPr lang="en-NZ" dirty="0"/>
              <a:t>itself a Lego piece may not do or mean much but when combined with other Legos you can build really awesome stuff, and you can always re-use the single pieces to construct other things — each piece is universal but when unified become unique. </a:t>
            </a:r>
            <a:endParaRPr lang="en-NZ" dirty="0" smtClean="0"/>
          </a:p>
          <a:p>
            <a:r>
              <a:rPr lang="en-NZ" dirty="0" smtClean="0"/>
              <a:t>Same </a:t>
            </a:r>
            <a:r>
              <a:rPr lang="en-NZ" dirty="0"/>
              <a:t>goes for web design: each element, image, paragraph, navigation, logo, footer, links, by itself is not very meaningful, but when combined together the correct way can create a very powerful tool.</a:t>
            </a:r>
            <a:endParaRPr lang="en-US" dirty="0"/>
          </a:p>
        </p:txBody>
      </p:sp>
      <p:pic>
        <p:nvPicPr>
          <p:cNvPr id="4" name="Picture 3"/>
          <p:cNvPicPr>
            <a:picLocks noChangeAspect="1"/>
          </p:cNvPicPr>
          <p:nvPr/>
        </p:nvPicPr>
        <p:blipFill>
          <a:blip r:embed="rId2"/>
          <a:stretch>
            <a:fillRect/>
          </a:stretch>
        </p:blipFill>
        <p:spPr>
          <a:xfrm>
            <a:off x="7963593" y="624110"/>
            <a:ext cx="3321973" cy="1362632"/>
          </a:xfrm>
          <a:prstGeom prst="rect">
            <a:avLst/>
          </a:prstGeom>
        </p:spPr>
      </p:pic>
    </p:spTree>
    <p:extLst>
      <p:ext uri="{BB962C8B-B14F-4D97-AF65-F5344CB8AC3E}">
        <p14:creationId xmlns:p14="http://schemas.microsoft.com/office/powerpoint/2010/main" val="4293755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197" name="Picture 2" descr="Image result for repetition website definition">
            <a:extLst>
              <a:ext uri="{FF2B5EF4-FFF2-40B4-BE49-F238E27FC236}">
                <a16:creationId xmlns:a16="http://schemas.microsoft.com/office/drawing/2014/main" id="{292600E9-6E73-497E-8E74-8A95449610A3}"/>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0310" b="933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4936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hlinkClick r:id="rId2"/>
              </a:rPr>
              <a:t>https://www.wix.com/website-template/view/html/2146?siteId=d0848446-fdb8-4ebd-ba9b-0320583dbb80&amp;metaSiteId=84a360bb-a383-49fc-a5b9-da678ce2386c&amp;originUrl=https%3A%2F%2Fwww.wix.com%2Fwebsite%2Ftemplates%2Fhtml%2Fhealth-wellness</a:t>
            </a:r>
            <a:endParaRPr lang="en-US" dirty="0"/>
          </a:p>
        </p:txBody>
      </p:sp>
    </p:spTree>
    <p:extLst>
      <p:ext uri="{BB962C8B-B14F-4D97-AF65-F5344CB8AC3E}">
        <p14:creationId xmlns:p14="http://schemas.microsoft.com/office/powerpoint/2010/main" val="34556671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Space</a:t>
            </a:r>
            <a:endParaRPr lang="en-US" dirty="0"/>
          </a:p>
        </p:txBody>
      </p:sp>
      <p:sp>
        <p:nvSpPr>
          <p:cNvPr id="3" name="Content Placeholder 2"/>
          <p:cNvSpPr>
            <a:spLocks noGrp="1"/>
          </p:cNvSpPr>
          <p:nvPr>
            <p:ph idx="1"/>
          </p:nvPr>
        </p:nvSpPr>
        <p:spPr/>
        <p:txBody>
          <a:bodyPr/>
          <a:lstStyle/>
          <a:p>
            <a:r>
              <a:rPr lang="en-NZ" dirty="0"/>
              <a:t>Design is an arrangement of both shapes and space. To work more effectively with space, you must first become aware of it and learn to see it — learn to see the shapes that space forms </a:t>
            </a:r>
            <a:endParaRPr lang="en-NZ" dirty="0" smtClean="0"/>
          </a:p>
          <a:p>
            <a:r>
              <a:rPr lang="en-NZ" dirty="0" smtClean="0"/>
              <a:t>Think </a:t>
            </a:r>
            <a:r>
              <a:rPr lang="en-NZ" dirty="0"/>
              <a:t>about music for a moment. If every note or chord were played at the same time, you wouldn’t have music. You’d have noise. Music occurs when sounds are contrasted against silence. Varying the pattern of sound and silence creates rhythm and melody. Without the silence, there is no music</a:t>
            </a:r>
            <a:r>
              <a:rPr lang="en-NZ" dirty="0" smtClean="0"/>
              <a:t>.</a:t>
            </a:r>
          </a:p>
          <a:p>
            <a:r>
              <a:rPr lang="en-NZ" dirty="0"/>
              <a:t>Space performs the same function visually. It gives positive elements room to breathe. It gives the eye freedom to move through a design and to discover the elements it’s looking for. The positive is seen only in contrast with the negative. Without space, you don’t have design. You have visual noise.</a:t>
            </a:r>
            <a:endParaRPr lang="en-US" dirty="0"/>
          </a:p>
        </p:txBody>
      </p:sp>
    </p:spTree>
    <p:extLst>
      <p:ext uri="{BB962C8B-B14F-4D97-AF65-F5344CB8AC3E}">
        <p14:creationId xmlns:p14="http://schemas.microsoft.com/office/powerpoint/2010/main" val="34361195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endParaRPr lang="en-US" dirty="0"/>
          </a:p>
        </p:txBody>
      </p:sp>
      <p:sp>
        <p:nvSpPr>
          <p:cNvPr id="3" name="Content Placeholder 2"/>
          <p:cNvSpPr>
            <a:spLocks noGrp="1"/>
          </p:cNvSpPr>
          <p:nvPr>
            <p:ph idx="1"/>
          </p:nvPr>
        </p:nvSpPr>
        <p:spPr/>
        <p:txBody>
          <a:bodyPr/>
          <a:lstStyle/>
          <a:p>
            <a:pPr lvl="1"/>
            <a:r>
              <a:rPr lang="en-NZ" dirty="0" smtClean="0"/>
              <a:t>establish </a:t>
            </a:r>
            <a:r>
              <a:rPr lang="en-NZ" dirty="0"/>
              <a:t>contrast, emphasis and hierarchy;</a:t>
            </a:r>
          </a:p>
          <a:p>
            <a:pPr lvl="1"/>
            <a:r>
              <a:rPr lang="en-NZ" dirty="0"/>
              <a:t>generate drama and tension;</a:t>
            </a:r>
          </a:p>
          <a:p>
            <a:pPr lvl="1"/>
            <a:r>
              <a:rPr lang="en-NZ" dirty="0"/>
              <a:t>provide visual rest between groups of elements</a:t>
            </a:r>
            <a:r>
              <a:rPr lang="en-NZ" dirty="0" smtClean="0"/>
              <a:t>.</a:t>
            </a:r>
          </a:p>
          <a:p>
            <a:pPr lvl="1"/>
            <a:r>
              <a:rPr lang="en-NZ" dirty="0"/>
              <a:t>to </a:t>
            </a:r>
            <a:r>
              <a:rPr lang="en-NZ" b="1" dirty="0"/>
              <a:t>improve readability and legibility</a:t>
            </a:r>
            <a:r>
              <a:rPr lang="en-NZ" dirty="0"/>
              <a:t>. Macro-space makes text more inviting. Micro-space makes it more legible</a:t>
            </a:r>
            <a:r>
              <a:rPr lang="en-NZ" dirty="0" smtClean="0"/>
              <a:t>.</a:t>
            </a:r>
          </a:p>
          <a:p>
            <a:pPr lvl="1"/>
            <a:r>
              <a:rPr lang="en-NZ" b="1" dirty="0"/>
              <a:t>Micro-space</a:t>
            </a:r>
            <a:r>
              <a:rPr lang="en-NZ" dirty="0"/>
              <a:t>. This is space within elements in a group. It’s the space between letters, words and paragraphs.</a:t>
            </a:r>
          </a:p>
          <a:p>
            <a:pPr lvl="1"/>
            <a:r>
              <a:rPr lang="en-NZ" b="1" dirty="0"/>
              <a:t>Macro-space</a:t>
            </a:r>
            <a:r>
              <a:rPr lang="en-NZ" dirty="0"/>
              <a:t>. This is space between major elements. It separate elements or groups of elements and provides avenues for the eye to follow and places to rest between elements.</a:t>
            </a:r>
          </a:p>
          <a:p>
            <a:pPr lvl="1"/>
            <a:endParaRPr lang="en-US" dirty="0"/>
          </a:p>
        </p:txBody>
      </p:sp>
    </p:spTree>
    <p:extLst>
      <p:ext uri="{BB962C8B-B14F-4D97-AF65-F5344CB8AC3E}">
        <p14:creationId xmlns:p14="http://schemas.microsoft.com/office/powerpoint/2010/main" val="22534029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NZ" dirty="0"/>
              <a:t>Space can also convey attributes other than quality, such as</a:t>
            </a:r>
            <a:r>
              <a:rPr lang="en-NZ" dirty="0" smtClean="0"/>
              <a:t>:</a:t>
            </a:r>
            <a:endParaRPr lang="en-NZ" dirty="0"/>
          </a:p>
          <a:p>
            <a:pPr lvl="2"/>
            <a:r>
              <a:rPr lang="en-NZ" dirty="0"/>
              <a:t>sophistication,</a:t>
            </a:r>
          </a:p>
          <a:p>
            <a:pPr lvl="2"/>
            <a:r>
              <a:rPr lang="en-NZ" dirty="0"/>
              <a:t>simplicity,</a:t>
            </a:r>
          </a:p>
          <a:p>
            <a:pPr lvl="2"/>
            <a:r>
              <a:rPr lang="en-NZ" dirty="0"/>
              <a:t>luxury,</a:t>
            </a:r>
          </a:p>
          <a:p>
            <a:pPr lvl="2"/>
            <a:r>
              <a:rPr lang="en-NZ" dirty="0"/>
              <a:t>cleanliness,</a:t>
            </a:r>
          </a:p>
          <a:p>
            <a:pPr lvl="2"/>
            <a:r>
              <a:rPr lang="en-NZ" dirty="0"/>
              <a:t>solitude,</a:t>
            </a:r>
          </a:p>
          <a:p>
            <a:pPr lvl="2"/>
            <a:r>
              <a:rPr lang="en-NZ" dirty="0" smtClean="0"/>
              <a:t>Openness</a:t>
            </a:r>
            <a:endParaRPr lang="en-US" dirty="0" smtClean="0"/>
          </a:p>
          <a:p>
            <a:pPr marL="914400" lvl="2" indent="0">
              <a:buNone/>
            </a:pPr>
            <a:r>
              <a:rPr lang="en-NZ" sz="1800" b="1" dirty="0" smtClean="0"/>
              <a:t>You </a:t>
            </a:r>
            <a:r>
              <a:rPr lang="en-NZ" sz="1800" b="1" dirty="0"/>
              <a:t>waste space when you fail to consider it. You can waste space by overfilling it. You can waste space by trapping it inside elements of a design and not allowing it to connect to other space in the design.</a:t>
            </a:r>
            <a:endParaRPr lang="en-US" sz="1800" b="1" dirty="0"/>
          </a:p>
        </p:txBody>
      </p:sp>
    </p:spTree>
    <p:extLst>
      <p:ext uri="{BB962C8B-B14F-4D97-AF65-F5344CB8AC3E}">
        <p14:creationId xmlns:p14="http://schemas.microsoft.com/office/powerpoint/2010/main" val="10629607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116BDB-763B-4046-A411-C1325DC708BA}"/>
              </a:ext>
            </a:extLst>
          </p:cNvPr>
          <p:cNvSpPr>
            <a:spLocks noGrp="1"/>
          </p:cNvSpPr>
          <p:nvPr>
            <p:ph type="title"/>
          </p:nvPr>
        </p:nvSpPr>
        <p:spPr/>
        <p:txBody>
          <a:bodyPr/>
          <a:lstStyle/>
          <a:p>
            <a:r>
              <a:rPr lang="en-NZ" dirty="0"/>
              <a:t>Site Map</a:t>
            </a:r>
          </a:p>
        </p:txBody>
      </p:sp>
      <p:sp>
        <p:nvSpPr>
          <p:cNvPr id="3" name="Content Placeholder 2">
            <a:extLst>
              <a:ext uri="{FF2B5EF4-FFF2-40B4-BE49-F238E27FC236}">
                <a16:creationId xmlns:a16="http://schemas.microsoft.com/office/drawing/2014/main" id="{7411B873-F468-48E0-97DB-FB8B980E307E}"/>
              </a:ext>
            </a:extLst>
          </p:cNvPr>
          <p:cNvSpPr>
            <a:spLocks noGrp="1"/>
          </p:cNvSpPr>
          <p:nvPr>
            <p:ph idx="1"/>
          </p:nvPr>
        </p:nvSpPr>
        <p:spPr/>
        <p:txBody>
          <a:bodyPr/>
          <a:lstStyle/>
          <a:p>
            <a:r>
              <a:rPr lang="en-US" dirty="0"/>
              <a:t>A site map is a model of a website's content designed to help both users and search engines navigate the site. </a:t>
            </a:r>
          </a:p>
          <a:p>
            <a:r>
              <a:rPr lang="en-US" dirty="0"/>
              <a:t>A site map can be a hierarchical list of pages (with links) organized by topic, an organization chart, or an XML document that provides instructions to search engine crawl bots.</a:t>
            </a:r>
            <a:endParaRPr lang="en-NZ" dirty="0"/>
          </a:p>
        </p:txBody>
      </p:sp>
    </p:spTree>
    <p:extLst>
      <p:ext uri="{BB962C8B-B14F-4D97-AF65-F5344CB8AC3E}">
        <p14:creationId xmlns:p14="http://schemas.microsoft.com/office/powerpoint/2010/main" val="245214999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NZ" dirty="0"/>
              <a:t>The space at the top of </a:t>
            </a:r>
            <a:r>
              <a:rPr lang="en-NZ" dirty="0">
                <a:hlinkClick r:id="rId2"/>
              </a:rPr>
              <a:t>Introducing the Novel </a:t>
            </a:r>
            <a:r>
              <a:rPr lang="en-NZ" dirty="0"/>
              <a:t>is asymmetric and active. </a:t>
            </a:r>
          </a:p>
          <a:p>
            <a:r>
              <a:rPr lang="en-NZ" dirty="0"/>
              <a:t>Thin light lines are also used to group and separate these blocks. When viewing the website, notice how the lines don’t always touch, allowing the space to flow around them and connect to other space. This prevents the space from being </a:t>
            </a:r>
            <a:r>
              <a:rPr lang="en-NZ" dirty="0" smtClean="0"/>
              <a:t>trapped</a:t>
            </a:r>
          </a:p>
          <a:p>
            <a:endParaRPr lang="en-NZ" dirty="0" smtClean="0"/>
          </a:p>
          <a:p>
            <a:pPr algn="ctr"/>
            <a:r>
              <a:rPr lang="en-NZ" b="1" dirty="0"/>
              <a:t>Don’t be afraid to use space</a:t>
            </a:r>
            <a:endParaRPr lang="en-NZ" dirty="0" smtClean="0"/>
          </a:p>
          <a:p>
            <a:endParaRPr lang="en-US" dirty="0"/>
          </a:p>
        </p:txBody>
      </p:sp>
    </p:spTree>
    <p:extLst>
      <p:ext uri="{BB962C8B-B14F-4D97-AF65-F5344CB8AC3E}">
        <p14:creationId xmlns:p14="http://schemas.microsoft.com/office/powerpoint/2010/main" val="20863156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a:extLst>
              <a:ext uri="{FF2B5EF4-FFF2-40B4-BE49-F238E27FC236}">
                <a16:creationId xmlns:a16="http://schemas.microsoft.com/office/drawing/2014/main" id="{588A13C4-86EA-44B0-B7E0-16682FD823E7}"/>
              </a:ext>
            </a:extLst>
          </p:cNvPr>
          <p:cNvPicPr>
            <a:picLocks noGrp="1" noChangeAspect="1"/>
          </p:cNvPicPr>
          <p:nvPr>
            <p:ph idx="1"/>
          </p:nvPr>
        </p:nvPicPr>
        <p:blipFill rotWithShape="1">
          <a:blip r:embed="rId2"/>
          <a:srcRect/>
          <a:stretch/>
        </p:blipFill>
        <p:spPr>
          <a:xfrm>
            <a:off x="20" y="10"/>
            <a:ext cx="12191980" cy="6857990"/>
          </a:xfrm>
          <a:prstGeom prst="rect">
            <a:avLst/>
          </a:prstGeom>
        </p:spPr>
      </p:pic>
    </p:spTree>
    <p:extLst>
      <p:ext uri="{BB962C8B-B14F-4D97-AF65-F5344CB8AC3E}">
        <p14:creationId xmlns:p14="http://schemas.microsoft.com/office/powerpoint/2010/main" val="33513583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10B9F491-CB8E-4804-BE24-CEC356FBB1D9}"/>
              </a:ext>
            </a:extLst>
          </p:cNvPr>
          <p:cNvPicPr>
            <a:picLocks noGrp="1" noChangeAspect="1"/>
          </p:cNvPicPr>
          <p:nvPr>
            <p:ph idx="1"/>
          </p:nvPr>
        </p:nvPicPr>
        <p:blipFill rotWithShape="1">
          <a:blip r:embed="rId2"/>
          <a:srcRect t="8404" r="1" b="8529"/>
          <a:stretch/>
        </p:blipFill>
        <p:spPr>
          <a:xfrm>
            <a:off x="643467" y="643467"/>
            <a:ext cx="10905066" cy="5571066"/>
          </a:xfrm>
          <a:prstGeom prst="rect">
            <a:avLst/>
          </a:prstGeom>
        </p:spPr>
      </p:pic>
    </p:spTree>
    <p:extLst>
      <p:ext uri="{BB962C8B-B14F-4D97-AF65-F5344CB8AC3E}">
        <p14:creationId xmlns:p14="http://schemas.microsoft.com/office/powerpoint/2010/main" val="392954162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Repetition</a:t>
            </a:r>
            <a:endParaRPr lang="en-US" dirty="0"/>
          </a:p>
        </p:txBody>
      </p:sp>
      <p:sp>
        <p:nvSpPr>
          <p:cNvPr id="3" name="Content Placeholder 2"/>
          <p:cNvSpPr>
            <a:spLocks noGrp="1"/>
          </p:cNvSpPr>
          <p:nvPr>
            <p:ph idx="1"/>
          </p:nvPr>
        </p:nvSpPr>
        <p:spPr/>
        <p:txBody>
          <a:bodyPr>
            <a:normAutofit fontScale="92500" lnSpcReduction="10000"/>
          </a:bodyPr>
          <a:lstStyle/>
          <a:p>
            <a:r>
              <a:rPr lang="en-NZ" dirty="0" smtClean="0"/>
              <a:t>Easy </a:t>
            </a:r>
            <a:r>
              <a:rPr lang="en-NZ" dirty="0"/>
              <a:t>way to promote unity in a web design is to repeat </a:t>
            </a:r>
            <a:r>
              <a:rPr lang="en-NZ" dirty="0" smtClean="0"/>
              <a:t>colours, </a:t>
            </a:r>
            <a:r>
              <a:rPr lang="en-NZ" dirty="0"/>
              <a:t>shapes, </a:t>
            </a:r>
            <a:r>
              <a:rPr lang="en-NZ" dirty="0" smtClean="0"/>
              <a:t>textures</a:t>
            </a:r>
            <a:r>
              <a:rPr lang="en-NZ" dirty="0">
                <a:solidFill>
                  <a:prstClr val="black">
                    <a:lumMod val="75000"/>
                    <a:lumOff val="25000"/>
                  </a:prstClr>
                </a:solidFill>
              </a:rPr>
              <a:t> or other</a:t>
            </a:r>
            <a:r>
              <a:rPr lang="en-NZ" dirty="0" smtClean="0"/>
              <a:t> </a:t>
            </a:r>
            <a:r>
              <a:rPr lang="en-NZ" dirty="0"/>
              <a:t>patterns </a:t>
            </a:r>
            <a:r>
              <a:rPr lang="en-NZ" dirty="0" smtClean="0"/>
              <a:t>between </a:t>
            </a:r>
            <a:r>
              <a:rPr lang="en-NZ" dirty="0"/>
              <a:t>elements and objects on the </a:t>
            </a:r>
            <a:r>
              <a:rPr lang="en-NZ" dirty="0" smtClean="0"/>
              <a:t>page</a:t>
            </a:r>
          </a:p>
          <a:p>
            <a:r>
              <a:rPr lang="en-NZ" dirty="0"/>
              <a:t>The best way to use repetition is by simply pushing elements such as titles, spacing, and graphics, just a little further. Be bold! Be dramatic! Try new ideas, experiment, and see what you can come up with</a:t>
            </a:r>
            <a:r>
              <a:rPr lang="en-NZ" dirty="0" smtClean="0"/>
              <a:t>.</a:t>
            </a:r>
          </a:p>
          <a:p>
            <a:r>
              <a:rPr lang="en-NZ" dirty="0" smtClean="0"/>
              <a:t>You </a:t>
            </a:r>
            <a:r>
              <a:rPr lang="en-NZ" dirty="0"/>
              <a:t>can also achieve repetition by using repeated messages. If you want your customers to know that you’re the cheapest or the fastest in the business, you’ll want to tell them that on more than one occasion if you want the message to stick. In this instance, we use repetition for </a:t>
            </a:r>
            <a:r>
              <a:rPr lang="en-NZ" i="1" dirty="0"/>
              <a:t>reinforcement</a:t>
            </a:r>
            <a:r>
              <a:rPr lang="en-NZ" dirty="0" smtClean="0"/>
              <a:t>.</a:t>
            </a:r>
          </a:p>
          <a:p>
            <a:r>
              <a:rPr lang="en-NZ" dirty="0"/>
              <a:t>Avoid repeating elements to the point where they becomes overwhelming and irritating. If they detract from the content, they are too much. Repetition should help people focus on your content, not repel them. Sometimes it is best to ask another person's opinion to make sure you have the right balance</a:t>
            </a:r>
            <a:endParaRPr lang="en-US" dirty="0"/>
          </a:p>
        </p:txBody>
      </p:sp>
    </p:spTree>
    <p:extLst>
      <p:ext uri="{BB962C8B-B14F-4D97-AF65-F5344CB8AC3E}">
        <p14:creationId xmlns:p14="http://schemas.microsoft.com/office/powerpoint/2010/main" val="23348758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EEE2E8C-C821-4B53-8FAE-004C686ED326}"/>
              </a:ext>
            </a:extLst>
          </p:cNvPr>
          <p:cNvPicPr>
            <a:picLocks noGrp="1" noChangeAspect="1"/>
          </p:cNvPicPr>
          <p:nvPr>
            <p:ph idx="1"/>
          </p:nvPr>
        </p:nvPicPr>
        <p:blipFill>
          <a:blip r:embed="rId2"/>
          <a:stretch>
            <a:fillRect/>
          </a:stretch>
        </p:blipFill>
        <p:spPr>
          <a:xfrm>
            <a:off x="4902932" y="-93708"/>
            <a:ext cx="3811859" cy="6951281"/>
          </a:xfrm>
          <a:prstGeom prst="rect">
            <a:avLst/>
          </a:prstGeom>
        </p:spPr>
      </p:pic>
    </p:spTree>
    <p:extLst>
      <p:ext uri="{BB962C8B-B14F-4D97-AF65-F5344CB8AC3E}">
        <p14:creationId xmlns:p14="http://schemas.microsoft.com/office/powerpoint/2010/main" val="182024046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Design principles - Repetition">
            <a:extLst>
              <a:ext uri="{FF2B5EF4-FFF2-40B4-BE49-F238E27FC236}">
                <a16:creationId xmlns:a16="http://schemas.microsoft.com/office/drawing/2014/main" id="{8716BB06-C7D3-4D09-A681-F3F6709184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1111"/>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30212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Screenshot of Hugs for Monsters home page">
            <a:extLst>
              <a:ext uri="{FF2B5EF4-FFF2-40B4-BE49-F238E27FC236}">
                <a16:creationId xmlns:a16="http://schemas.microsoft.com/office/drawing/2014/main" id="{D496CBE0-73F4-4395-9342-74EC14FB6A2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72586" y="643466"/>
            <a:ext cx="4846828"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6601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A75BD-73E1-47DB-A67F-0009BBE1A4F8}"/>
              </a:ext>
            </a:extLst>
          </p:cNvPr>
          <p:cNvSpPr>
            <a:spLocks noGrp="1"/>
          </p:cNvSpPr>
          <p:nvPr>
            <p:ph type="title"/>
          </p:nvPr>
        </p:nvSpPr>
        <p:spPr/>
        <p:txBody>
          <a:bodyPr/>
          <a:lstStyle/>
          <a:p>
            <a:r>
              <a:rPr lang="en-NZ" dirty="0"/>
              <a:t>Overlapping</a:t>
            </a:r>
          </a:p>
        </p:txBody>
      </p:sp>
      <p:sp>
        <p:nvSpPr>
          <p:cNvPr id="3" name="Content Placeholder 2">
            <a:extLst>
              <a:ext uri="{FF2B5EF4-FFF2-40B4-BE49-F238E27FC236}">
                <a16:creationId xmlns:a16="http://schemas.microsoft.com/office/drawing/2014/main" id="{564B9D21-7D3C-4D64-910E-139C1E52DF75}"/>
              </a:ext>
            </a:extLst>
          </p:cNvPr>
          <p:cNvSpPr>
            <a:spLocks noGrp="1"/>
          </p:cNvSpPr>
          <p:nvPr>
            <p:ph idx="1"/>
          </p:nvPr>
        </p:nvSpPr>
        <p:spPr/>
        <p:txBody>
          <a:bodyPr/>
          <a:lstStyle/>
          <a:p>
            <a:r>
              <a:rPr lang="en-US" dirty="0"/>
              <a:t>As elements overlap or touch, the top layer typically gets the primary attention. </a:t>
            </a:r>
          </a:p>
          <a:p>
            <a:r>
              <a:rPr lang="en-US" dirty="0"/>
              <a:t>However the overlapping object suddenly becomes overshadowed if the other objects close by are in stark contrast; </a:t>
            </a:r>
          </a:p>
          <a:p>
            <a:r>
              <a:rPr lang="en-US" dirty="0"/>
              <a:t>as objects become closer together the contrasting elements will stand out. </a:t>
            </a:r>
            <a:endParaRPr lang="en-NZ" dirty="0"/>
          </a:p>
        </p:txBody>
      </p:sp>
    </p:spTree>
    <p:extLst>
      <p:ext uri="{BB962C8B-B14F-4D97-AF65-F5344CB8AC3E}">
        <p14:creationId xmlns:p14="http://schemas.microsoft.com/office/powerpoint/2010/main" val="27747317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03E5-76D5-4FD1-8AE2-E65F9088920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000" kern="1200" dirty="0">
                <a:solidFill>
                  <a:srgbClr val="FFFFFF"/>
                </a:solidFill>
                <a:latin typeface="+mj-lt"/>
                <a:ea typeface="+mj-ea"/>
                <a:cs typeface="+mj-cs"/>
              </a:rPr>
              <a:t>Overlapping</a:t>
            </a:r>
          </a:p>
        </p:txBody>
      </p:sp>
      <p:pic>
        <p:nvPicPr>
          <p:cNvPr id="13314" name="Picture 2" descr="https://cdn-images-1.medium.com/max/1600/1*V950LL8ov1jEYCYTfVaqIQ.png">
            <a:extLst>
              <a:ext uri="{FF2B5EF4-FFF2-40B4-BE49-F238E27FC236}">
                <a16:creationId xmlns:a16="http://schemas.microsoft.com/office/drawing/2014/main" id="{839A3B6D-321E-4862-B31C-7AEF1B5E74B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4332" y="533530"/>
            <a:ext cx="8210145" cy="61576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204971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2375D-49E1-471A-AB75-F3C6510E33AF}"/>
              </a:ext>
            </a:extLst>
          </p:cNvPr>
          <p:cNvSpPr>
            <a:spLocks noGrp="1"/>
          </p:cNvSpPr>
          <p:nvPr>
            <p:ph type="title"/>
          </p:nvPr>
        </p:nvSpPr>
        <p:spPr/>
        <p:txBody>
          <a:bodyPr/>
          <a:lstStyle/>
          <a:p>
            <a:endParaRPr lang="en-NZ"/>
          </a:p>
        </p:txBody>
      </p:sp>
      <p:pic>
        <p:nvPicPr>
          <p:cNvPr id="11266" name="Picture 2" descr="Image result for Overlapping example in UX design">
            <a:extLst>
              <a:ext uri="{FF2B5EF4-FFF2-40B4-BE49-F238E27FC236}">
                <a16:creationId xmlns:a16="http://schemas.microsoft.com/office/drawing/2014/main" id="{BFD2975A-0820-47CF-B6FD-5E4A2461078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96487" y="1825625"/>
            <a:ext cx="6399026"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3307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13B12-92B8-429B-BA0E-9A7434DFAB14}"/>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Example</a:t>
            </a:r>
          </a:p>
        </p:txBody>
      </p:sp>
      <p:pic>
        <p:nvPicPr>
          <p:cNvPr id="1026" name="Picture 2" descr="Image result for website sitemap">
            <a:extLst>
              <a:ext uri="{FF2B5EF4-FFF2-40B4-BE49-F238E27FC236}">
                <a16:creationId xmlns:a16="http://schemas.microsoft.com/office/drawing/2014/main" id="{44CF9E11-7A27-444A-8067-D18762CBB1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53822" y="934433"/>
            <a:ext cx="6553545" cy="4997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796751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41" name="Picture 2" descr="https://cdn-images-1.medium.com/max/1600/1*FARIJgF03x7tqHPx35agmw.png">
            <a:extLst>
              <a:ext uri="{FF2B5EF4-FFF2-40B4-BE49-F238E27FC236}">
                <a16:creationId xmlns:a16="http://schemas.microsoft.com/office/drawing/2014/main" id="{49AC958D-4475-46E7-89D2-2B54D4A3AF9C}"/>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44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13919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s://cdn-images-1.medium.com/max/1750/1*8LSxHuveyn17_NuH-G3lSw.png">
            <a:extLst>
              <a:ext uri="{FF2B5EF4-FFF2-40B4-BE49-F238E27FC236}">
                <a16:creationId xmlns:a16="http://schemas.microsoft.com/office/drawing/2014/main" id="{A994BF90-560B-454F-86AF-4C8584CE3724}"/>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52284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5" name="Picture 2" descr="https://cdn-images-1.medium.com/max/1750/1*QyVbMETzDMIUA2kwFpcqRw.png">
            <a:extLst>
              <a:ext uri="{FF2B5EF4-FFF2-40B4-BE49-F238E27FC236}">
                <a16:creationId xmlns:a16="http://schemas.microsoft.com/office/drawing/2014/main" id="{AFE28DD6-5F17-4B31-8EE2-76566E6C3AD7}"/>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4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79003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1003D1-0D4B-4574-B4E0-7BE908881A03}"/>
              </a:ext>
            </a:extLst>
          </p:cNvPr>
          <p:cNvSpPr>
            <a:spLocks noGrp="1"/>
          </p:cNvSpPr>
          <p:nvPr>
            <p:ph type="title"/>
          </p:nvPr>
        </p:nvSpPr>
        <p:spPr/>
        <p:txBody>
          <a:bodyPr/>
          <a:lstStyle/>
          <a:p>
            <a:r>
              <a:rPr lang="en-NZ" dirty="0"/>
              <a:t>Contrast</a:t>
            </a:r>
          </a:p>
        </p:txBody>
      </p:sp>
      <p:sp>
        <p:nvSpPr>
          <p:cNvPr id="3" name="Content Placeholder 2">
            <a:extLst>
              <a:ext uri="{FF2B5EF4-FFF2-40B4-BE49-F238E27FC236}">
                <a16:creationId xmlns:a16="http://schemas.microsoft.com/office/drawing/2014/main" id="{7DA99693-879F-4DA0-8D35-ABC9F9656599}"/>
              </a:ext>
            </a:extLst>
          </p:cNvPr>
          <p:cNvSpPr>
            <a:spLocks noGrp="1"/>
          </p:cNvSpPr>
          <p:nvPr>
            <p:ph idx="1"/>
          </p:nvPr>
        </p:nvSpPr>
        <p:spPr/>
        <p:txBody>
          <a:bodyPr/>
          <a:lstStyle/>
          <a:p>
            <a:r>
              <a:rPr lang="en-US" dirty="0"/>
              <a:t>Contrast allows you to emphasize or highlight key elements within your design. </a:t>
            </a:r>
          </a:p>
          <a:p>
            <a:r>
              <a:rPr lang="en-US" dirty="0"/>
              <a:t>Contrast is created when two elements are total opposites. </a:t>
            </a:r>
          </a:p>
          <a:p>
            <a:r>
              <a:rPr lang="en-US" dirty="0"/>
              <a:t>This doesn’t necessarily have to be </a:t>
            </a:r>
            <a:r>
              <a:rPr lang="en-US" dirty="0" err="1"/>
              <a:t>colours</a:t>
            </a:r>
            <a:r>
              <a:rPr lang="en-US" dirty="0"/>
              <a:t> either. </a:t>
            </a:r>
          </a:p>
          <a:p>
            <a:r>
              <a:rPr lang="en-US" dirty="0"/>
              <a:t>It can be achieved with fonts (classic/contemporary), lines (thick/thin) and shapes (big/small), just to name a few.</a:t>
            </a:r>
            <a:endParaRPr lang="en-NZ" dirty="0"/>
          </a:p>
        </p:txBody>
      </p:sp>
    </p:spTree>
    <p:extLst>
      <p:ext uri="{BB962C8B-B14F-4D97-AF65-F5344CB8AC3E}">
        <p14:creationId xmlns:p14="http://schemas.microsoft.com/office/powerpoint/2010/main" val="1538867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Design principles - Contrast">
            <a:extLst>
              <a:ext uri="{FF2B5EF4-FFF2-40B4-BE49-F238E27FC236}">
                <a16:creationId xmlns:a16="http://schemas.microsoft.com/office/drawing/2014/main" id="{850FE21C-5220-43B8-8D88-164B33A9E26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1791" r="932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4459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7" name="Picture 2" descr="Source: A Dwarf Named Warren">
            <a:extLst>
              <a:ext uri="{FF2B5EF4-FFF2-40B4-BE49-F238E27FC236}">
                <a16:creationId xmlns:a16="http://schemas.microsoft.com/office/drawing/2014/main" id="{D9A53E36-2A74-4C45-98AB-1B5B9C76CFE8}"/>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625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45009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AB4867A-9A5D-461C-852B-D28B9A1E86A6}"/>
              </a:ext>
            </a:extLst>
          </p:cNvPr>
          <p:cNvPicPr>
            <a:picLocks noGrp="1" noChangeAspect="1"/>
          </p:cNvPicPr>
          <p:nvPr>
            <p:ph idx="1"/>
          </p:nvPr>
        </p:nvPicPr>
        <p:blipFill>
          <a:blip r:embed="rId2"/>
          <a:stretch>
            <a:fillRect/>
          </a:stretch>
        </p:blipFill>
        <p:spPr>
          <a:xfrm>
            <a:off x="3790971" y="22862"/>
            <a:ext cx="5644859" cy="6821583"/>
          </a:xfrm>
          <a:prstGeom prst="rect">
            <a:avLst/>
          </a:prstGeom>
        </p:spPr>
      </p:pic>
    </p:spTree>
    <p:extLst>
      <p:ext uri="{BB962C8B-B14F-4D97-AF65-F5344CB8AC3E}">
        <p14:creationId xmlns:p14="http://schemas.microsoft.com/office/powerpoint/2010/main" val="37476425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7" name="Picture 2" descr="https://cdn-images-1.medium.com/max/1600/1*hKVYzXE1rMLAKD2WyFq65w.png">
            <a:extLst>
              <a:ext uri="{FF2B5EF4-FFF2-40B4-BE49-F238E27FC236}">
                <a16:creationId xmlns:a16="http://schemas.microsoft.com/office/drawing/2014/main" id="{BCA4DE51-93C3-4EC9-B527-CFC7270F4C7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4292" b="1070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6051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61" name="Picture 2" descr="https://cdn-images-1.medium.com/max/1600/1*dnEFEWnKJHZer84BrJdJSA.png">
            <a:extLst>
              <a:ext uri="{FF2B5EF4-FFF2-40B4-BE49-F238E27FC236}">
                <a16:creationId xmlns:a16="http://schemas.microsoft.com/office/drawing/2014/main" id="{2D20DC2B-5836-4E64-A9E3-9A28A2B9A621}"/>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153" b="9848"/>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47754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ttps://cdn-images-1.medium.com/max/1600/1*w4Nj8rSBaYUKQJNYF3NoaQ.png">
            <a:extLst>
              <a:ext uri="{FF2B5EF4-FFF2-40B4-BE49-F238E27FC236}">
                <a16:creationId xmlns:a16="http://schemas.microsoft.com/office/drawing/2014/main" id="{4C6CC774-DB85-4F2B-A651-378AE3CCF919}"/>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2197" b="12803"/>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0583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F08FE-7744-4CB1-B688-71B192508AA8}"/>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Sitemap</a:t>
            </a:r>
          </a:p>
        </p:txBody>
      </p:sp>
      <p:pic>
        <p:nvPicPr>
          <p:cNvPr id="17" name="Picture 2" descr="Image result for website sitemap">
            <a:extLst>
              <a:ext uri="{FF2B5EF4-FFF2-40B4-BE49-F238E27FC236}">
                <a16:creationId xmlns:a16="http://schemas.microsoft.com/office/drawing/2014/main" id="{B4254E6B-691D-4EB2-933D-1CE946568BD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53637" y="834621"/>
            <a:ext cx="11098948" cy="5188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322040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26576-BFAA-431B-8A53-F00A7BF77058}"/>
              </a:ext>
            </a:extLst>
          </p:cNvPr>
          <p:cNvSpPr>
            <a:spLocks noGrp="1"/>
          </p:cNvSpPr>
          <p:nvPr>
            <p:ph type="title"/>
          </p:nvPr>
        </p:nvSpPr>
        <p:spPr/>
        <p:txBody>
          <a:bodyPr/>
          <a:lstStyle/>
          <a:p>
            <a:r>
              <a:rPr lang="en-NZ" dirty="0"/>
              <a:t>Texture</a:t>
            </a:r>
          </a:p>
        </p:txBody>
      </p:sp>
      <p:sp>
        <p:nvSpPr>
          <p:cNvPr id="3" name="Content Placeholder 2">
            <a:extLst>
              <a:ext uri="{FF2B5EF4-FFF2-40B4-BE49-F238E27FC236}">
                <a16:creationId xmlns:a16="http://schemas.microsoft.com/office/drawing/2014/main" id="{53EF4147-0563-4C4B-AE0B-7AFE9B8F5B0D}"/>
              </a:ext>
            </a:extLst>
          </p:cNvPr>
          <p:cNvSpPr>
            <a:spLocks noGrp="1"/>
          </p:cNvSpPr>
          <p:nvPr>
            <p:ph idx="1"/>
          </p:nvPr>
        </p:nvSpPr>
        <p:spPr/>
        <p:txBody>
          <a:bodyPr/>
          <a:lstStyle/>
          <a:p>
            <a:r>
              <a:rPr lang="en-US" b="1" dirty="0"/>
              <a:t>Texture</a:t>
            </a:r>
            <a:r>
              <a:rPr lang="en-US" dirty="0"/>
              <a:t> refers to the surface quality in a work of art. </a:t>
            </a:r>
          </a:p>
          <a:p>
            <a:r>
              <a:rPr lang="en-US" dirty="0"/>
              <a:t>We associate </a:t>
            </a:r>
            <a:r>
              <a:rPr lang="en-US" b="1" dirty="0"/>
              <a:t>textures</a:t>
            </a:r>
            <a:r>
              <a:rPr lang="en-US" dirty="0"/>
              <a:t> with the way that things look or feel.</a:t>
            </a:r>
          </a:p>
          <a:p>
            <a:r>
              <a:rPr lang="en-US" dirty="0"/>
              <a:t>Everything has some type of </a:t>
            </a:r>
            <a:r>
              <a:rPr lang="en-US" b="1" dirty="0"/>
              <a:t>texture</a:t>
            </a:r>
            <a:r>
              <a:rPr lang="en-US" dirty="0"/>
              <a:t>. </a:t>
            </a:r>
          </a:p>
          <a:p>
            <a:r>
              <a:rPr lang="en-US" dirty="0"/>
              <a:t>We describe things as being rough, smooth, silky, shiny, fuzzy and so on.</a:t>
            </a:r>
            <a:endParaRPr lang="en-NZ" dirty="0"/>
          </a:p>
        </p:txBody>
      </p:sp>
    </p:spTree>
    <p:extLst>
      <p:ext uri="{BB962C8B-B14F-4D97-AF65-F5344CB8AC3E}">
        <p14:creationId xmlns:p14="http://schemas.microsoft.com/office/powerpoint/2010/main" val="59325979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2496214-9D11-46B1-A866-957A6F0B8F0C}"/>
              </a:ext>
            </a:extLst>
          </p:cNvPr>
          <p:cNvPicPr>
            <a:picLocks noGrp="1" noChangeAspect="1"/>
          </p:cNvPicPr>
          <p:nvPr>
            <p:ph idx="1"/>
          </p:nvPr>
        </p:nvPicPr>
        <p:blipFill rotWithShape="1">
          <a:blip r:embed="rId2"/>
          <a:srcRect t="4141" b="6218"/>
          <a:stretch/>
        </p:blipFill>
        <p:spPr>
          <a:xfrm>
            <a:off x="20" y="10"/>
            <a:ext cx="12191980" cy="6857990"/>
          </a:xfrm>
          <a:prstGeom prst="rect">
            <a:avLst/>
          </a:prstGeom>
        </p:spPr>
      </p:pic>
      <p:sp>
        <p:nvSpPr>
          <p:cNvPr id="2" name="Title 1">
            <a:extLst>
              <a:ext uri="{FF2B5EF4-FFF2-40B4-BE49-F238E27FC236}">
                <a16:creationId xmlns:a16="http://schemas.microsoft.com/office/drawing/2014/main" id="{CD2AEC5F-07B8-4B71-85D3-108BD73E2337}"/>
              </a:ext>
            </a:extLst>
          </p:cNvPr>
          <p:cNvSpPr>
            <a:spLocks noGrp="1"/>
          </p:cNvSpPr>
          <p:nvPr>
            <p:ph type="title"/>
          </p:nvPr>
        </p:nvSpPr>
        <p:spPr>
          <a:xfrm>
            <a:off x="640080" y="640080"/>
            <a:ext cx="2752354" cy="2709275"/>
          </a:xfrm>
          <a:prstGeom prst="ellipse">
            <a:avLst/>
          </a:prstGeom>
          <a:solidFill>
            <a:srgbClr val="231815"/>
          </a:solidFill>
          <a:ln w="174625" cmpd="thinThick">
            <a:solidFill>
              <a:srgbClr val="231815"/>
            </a:solidFill>
          </a:ln>
        </p:spPr>
        <p:txBody>
          <a:bodyPr vert="horz" lIns="91440" tIns="45720" rIns="91440" bIns="45720" rtlCol="0" anchor="ctr">
            <a:normAutofit/>
          </a:bodyPr>
          <a:lstStyle/>
          <a:p>
            <a:pPr algn="ctr"/>
            <a:r>
              <a:rPr lang="en-US" sz="2800">
                <a:solidFill>
                  <a:srgbClr val="FFFFFF"/>
                </a:solidFill>
              </a:rPr>
              <a:t>Texture</a:t>
            </a:r>
          </a:p>
        </p:txBody>
      </p:sp>
    </p:spTree>
    <p:extLst>
      <p:ext uri="{BB962C8B-B14F-4D97-AF65-F5344CB8AC3E}">
        <p14:creationId xmlns:p14="http://schemas.microsoft.com/office/powerpoint/2010/main" val="14356585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70DB6EBF-2CD1-4D96-86E2-016F4E815F1E}"/>
              </a:ext>
            </a:extLst>
          </p:cNvPr>
          <p:cNvPicPr>
            <a:picLocks noGrp="1" noChangeAspect="1"/>
          </p:cNvPicPr>
          <p:nvPr>
            <p:ph idx="1"/>
          </p:nvPr>
        </p:nvPicPr>
        <p:blipFill rotWithShape="1">
          <a:blip r:embed="rId2"/>
          <a:srcRect l="2445" r="2888"/>
          <a:stretch/>
        </p:blipFill>
        <p:spPr>
          <a:xfrm>
            <a:off x="20" y="10"/>
            <a:ext cx="12191980" cy="6857990"/>
          </a:xfrm>
          <a:prstGeom prst="rect">
            <a:avLst/>
          </a:prstGeom>
        </p:spPr>
      </p:pic>
    </p:spTree>
    <p:extLst>
      <p:ext uri="{BB962C8B-B14F-4D97-AF65-F5344CB8AC3E}">
        <p14:creationId xmlns:p14="http://schemas.microsoft.com/office/powerpoint/2010/main" val="2041717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7" name="Picture 2" descr="The Kettle">
            <a:extLst>
              <a:ext uri="{FF2B5EF4-FFF2-40B4-BE49-F238E27FC236}">
                <a16:creationId xmlns:a16="http://schemas.microsoft.com/office/drawing/2014/main" id="{FC7B3945-6E44-437A-A8FF-7BF2C92C81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261" r="507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406943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81" name="Picture 2" descr="Artifact Coffee">
            <a:extLst>
              <a:ext uri="{FF2B5EF4-FFF2-40B4-BE49-F238E27FC236}">
                <a16:creationId xmlns:a16="http://schemas.microsoft.com/office/drawing/2014/main" id="{0CC2A003-0701-4170-A89E-95E0ABF1054F}"/>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4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5033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7" name="Picture 2" descr="The Farmer &amp; The Chef">
            <a:extLst>
              <a:ext uri="{FF2B5EF4-FFF2-40B4-BE49-F238E27FC236}">
                <a16:creationId xmlns:a16="http://schemas.microsoft.com/office/drawing/2014/main" id="{5FF919E9-35CF-43B2-ADDB-A6232291100E}"/>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400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1594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CCEDE2-C85E-4D15-B24A-4FEF63D1E8DD}"/>
              </a:ext>
            </a:extLst>
          </p:cNvPr>
          <p:cNvSpPr>
            <a:spLocks noGrp="1"/>
          </p:cNvSpPr>
          <p:nvPr>
            <p:ph type="title"/>
          </p:nvPr>
        </p:nvSpPr>
        <p:spPr/>
        <p:txBody>
          <a:bodyPr/>
          <a:lstStyle/>
          <a:p>
            <a:r>
              <a:rPr lang="en-NZ" dirty="0"/>
              <a:t>Balance</a:t>
            </a:r>
          </a:p>
        </p:txBody>
      </p:sp>
      <p:sp>
        <p:nvSpPr>
          <p:cNvPr id="3" name="Content Placeholder 2">
            <a:extLst>
              <a:ext uri="{FF2B5EF4-FFF2-40B4-BE49-F238E27FC236}">
                <a16:creationId xmlns:a16="http://schemas.microsoft.com/office/drawing/2014/main" id="{13F735F2-4B36-411F-9507-156457D7FA34}"/>
              </a:ext>
            </a:extLst>
          </p:cNvPr>
          <p:cNvSpPr>
            <a:spLocks noGrp="1"/>
          </p:cNvSpPr>
          <p:nvPr>
            <p:ph idx="1"/>
          </p:nvPr>
        </p:nvSpPr>
        <p:spPr/>
        <p:txBody>
          <a:bodyPr>
            <a:normAutofit fontScale="92500" lnSpcReduction="10000"/>
          </a:bodyPr>
          <a:lstStyle/>
          <a:p>
            <a:r>
              <a:rPr lang="en-US" dirty="0"/>
              <a:t>Finding balance seems to be the key to good fortunes, stability, professional happiness… and artistic compositions. </a:t>
            </a:r>
          </a:p>
          <a:p>
            <a:r>
              <a:rPr lang="en-US" dirty="0"/>
              <a:t>In design terms, balance is making sure that no single element overpowers another, thereby causing the other items to dwindle insignificantly into the background and serve no purpose. </a:t>
            </a:r>
          </a:p>
          <a:p>
            <a:r>
              <a:rPr lang="en-US" dirty="0"/>
              <a:t>There are three types of balance to choose from:</a:t>
            </a:r>
          </a:p>
          <a:p>
            <a:r>
              <a:rPr lang="en-NZ" b="1" dirty="0"/>
              <a:t>Symmetrical balance: </a:t>
            </a:r>
            <a:r>
              <a:rPr lang="en-US" dirty="0"/>
              <a:t>Picture a line of symmetry. This type of balance occurs when one side is a mirror image of the other, like a butterfly.</a:t>
            </a:r>
            <a:endParaRPr lang="en-NZ" b="1" dirty="0"/>
          </a:p>
          <a:p>
            <a:r>
              <a:rPr lang="en-NZ" b="1" dirty="0"/>
              <a:t>Asymmetrical balance: </a:t>
            </a:r>
            <a:r>
              <a:rPr lang="en-US" dirty="0"/>
              <a:t>Also using a line as your focus point, this occurs when features are not exactly the same on both sides but have the same visual ‘weight.’</a:t>
            </a:r>
            <a:endParaRPr lang="en-NZ" b="1" dirty="0"/>
          </a:p>
          <a:p>
            <a:r>
              <a:rPr lang="en-NZ" b="1" dirty="0"/>
              <a:t>Radial balance</a:t>
            </a:r>
            <a:r>
              <a:rPr lang="en-NZ" dirty="0"/>
              <a:t>: </a:t>
            </a:r>
            <a:r>
              <a:rPr lang="en-US" dirty="0"/>
              <a:t>Everything is focused around a central point, rather than a line. </a:t>
            </a:r>
            <a:endParaRPr lang="en-NZ" dirty="0"/>
          </a:p>
        </p:txBody>
      </p:sp>
    </p:spTree>
    <p:extLst>
      <p:ext uri="{BB962C8B-B14F-4D97-AF65-F5344CB8AC3E}">
        <p14:creationId xmlns:p14="http://schemas.microsoft.com/office/powerpoint/2010/main" val="243593922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85BE2-49BF-4E29-8183-4D877D4FABA1}"/>
              </a:ext>
            </a:extLst>
          </p:cNvPr>
          <p:cNvSpPr>
            <a:spLocks noGrp="1"/>
          </p:cNvSpPr>
          <p:nvPr>
            <p:ph type="title"/>
          </p:nvPr>
        </p:nvSpPr>
        <p:spPr/>
        <p:txBody>
          <a:bodyPr/>
          <a:lstStyle/>
          <a:p>
            <a:endParaRPr lang="en-NZ"/>
          </a:p>
        </p:txBody>
      </p:sp>
      <p:pic>
        <p:nvPicPr>
          <p:cNvPr id="26628" name="Picture 4" descr="Image result for Symmetrical balance in UX design">
            <a:extLst>
              <a:ext uri="{FF2B5EF4-FFF2-40B4-BE49-F238E27FC236}">
                <a16:creationId xmlns:a16="http://schemas.microsoft.com/office/drawing/2014/main" id="{11509351-744F-4FD3-9709-24109BF991C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8579" y="1825625"/>
            <a:ext cx="7614841"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718281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7" name="Picture 2" descr="Image result for Symmetrical balance in UX design">
            <a:extLst>
              <a:ext uri="{FF2B5EF4-FFF2-40B4-BE49-F238E27FC236}">
                <a16:creationId xmlns:a16="http://schemas.microsoft.com/office/drawing/2014/main" id="{AEEFC862-7660-45E2-BBB9-3755C9BFCCD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5278" b="12002"/>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987482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descr="Screenshot of Helen &amp; Hardâs âAboutâ page">
            <a:extLst>
              <a:ext uri="{FF2B5EF4-FFF2-40B4-BE49-F238E27FC236}">
                <a16:creationId xmlns:a16="http://schemas.microsoft.com/office/drawing/2014/main" id="{FEE3FEA2-DAC1-445B-B38E-C30E78711E7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55597" y="643466"/>
            <a:ext cx="408080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1154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46599-99D1-46CF-B7EE-DAE604FC4024}"/>
              </a:ext>
            </a:extLst>
          </p:cNvPr>
          <p:cNvSpPr>
            <a:spLocks noGrp="1"/>
          </p:cNvSpPr>
          <p:nvPr>
            <p:ph type="title"/>
          </p:nvPr>
        </p:nvSpPr>
        <p:spPr/>
        <p:txBody>
          <a:bodyPr/>
          <a:lstStyle/>
          <a:p>
            <a:endParaRPr lang="en-NZ" dirty="0"/>
          </a:p>
        </p:txBody>
      </p:sp>
      <p:sp>
        <p:nvSpPr>
          <p:cNvPr id="3" name="Content Placeholder 2">
            <a:extLst>
              <a:ext uri="{FF2B5EF4-FFF2-40B4-BE49-F238E27FC236}">
                <a16:creationId xmlns:a16="http://schemas.microsoft.com/office/drawing/2014/main" id="{DC885F4C-A6B3-4CA4-8D04-26D5E95CC575}"/>
              </a:ext>
            </a:extLst>
          </p:cNvPr>
          <p:cNvSpPr>
            <a:spLocks noGrp="1"/>
          </p:cNvSpPr>
          <p:nvPr>
            <p:ph idx="1"/>
          </p:nvPr>
        </p:nvSpPr>
        <p:spPr/>
        <p:txBody>
          <a:bodyPr/>
          <a:lstStyle/>
          <a:p>
            <a:r>
              <a:rPr lang="en-NZ" dirty="0"/>
              <a:t>Try to create a site map for vision college website using word processer</a:t>
            </a:r>
          </a:p>
        </p:txBody>
      </p:sp>
    </p:spTree>
    <p:extLst>
      <p:ext uri="{BB962C8B-B14F-4D97-AF65-F5344CB8AC3E}">
        <p14:creationId xmlns:p14="http://schemas.microsoft.com/office/powerpoint/2010/main" val="100990109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5" name="Picture 2" descr="Screenshot of Hirondelle USA">
            <a:extLst>
              <a:ext uri="{FF2B5EF4-FFF2-40B4-BE49-F238E27FC236}">
                <a16:creationId xmlns:a16="http://schemas.microsoft.com/office/drawing/2014/main" id="{C3F674B7-3D90-463D-AC1A-A0363FEDE38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623839" y="643466"/>
            <a:ext cx="4944321"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541844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9" name="Picture 2" descr="https://cloud.netlifyusercontent.com/assets/344dbf88-fdf9-42bb-adb4-46f01eedd629/e2cf7f1e-5b34-4bec-ae05-694da3c2931c/06-carrie-voldengen-opt.jpg">
            <a:extLst>
              <a:ext uri="{FF2B5EF4-FFF2-40B4-BE49-F238E27FC236}">
                <a16:creationId xmlns:a16="http://schemas.microsoft.com/office/drawing/2014/main" id="{C68B065B-0B14-484B-94B1-FE92EBBB53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140527" y="643466"/>
            <a:ext cx="5910946" cy="5571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29016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5295E-F9E1-4314-94C9-F763A7250E34}"/>
              </a:ext>
            </a:extLst>
          </p:cNvPr>
          <p:cNvSpPr>
            <a:spLocks noGrp="1"/>
          </p:cNvSpPr>
          <p:nvPr>
            <p:ph type="title"/>
          </p:nvPr>
        </p:nvSpPr>
        <p:spPr/>
        <p:txBody>
          <a:bodyPr/>
          <a:lstStyle/>
          <a:p>
            <a:r>
              <a:rPr lang="en-NZ" dirty="0"/>
              <a:t>Alignment</a:t>
            </a:r>
          </a:p>
        </p:txBody>
      </p:sp>
      <p:sp>
        <p:nvSpPr>
          <p:cNvPr id="3" name="Content Placeholder 2">
            <a:extLst>
              <a:ext uri="{FF2B5EF4-FFF2-40B4-BE49-F238E27FC236}">
                <a16:creationId xmlns:a16="http://schemas.microsoft.com/office/drawing/2014/main" id="{0920E46A-459A-4657-AB9E-C11F18D2273F}"/>
              </a:ext>
            </a:extLst>
          </p:cNvPr>
          <p:cNvSpPr>
            <a:spLocks noGrp="1"/>
          </p:cNvSpPr>
          <p:nvPr>
            <p:ph idx="1"/>
          </p:nvPr>
        </p:nvSpPr>
        <p:spPr/>
        <p:txBody>
          <a:bodyPr/>
          <a:lstStyle/>
          <a:p>
            <a:r>
              <a:rPr lang="en-US" dirty="0"/>
              <a:t>Alignment is one of those things that comes hand-in-hand when working with grid systems. </a:t>
            </a:r>
          </a:p>
          <a:p>
            <a:r>
              <a:rPr lang="en-US" dirty="0"/>
              <a:t>The subject of alignment isn’t simply a matter of choosing whether or not you want to align text or images to the left or right of a design (though those decisions obviously still matter), instead, we employ alignment to improve our designs. </a:t>
            </a:r>
          </a:p>
          <a:p>
            <a:r>
              <a:rPr lang="en-US" dirty="0"/>
              <a:t>Proper alignment in your designs will make them visually more appealing and will also make it easier for users to scan over a page, sub-consciously also offering a calmer reading experience.</a:t>
            </a:r>
            <a:endParaRPr lang="en-NZ" dirty="0"/>
          </a:p>
        </p:txBody>
      </p:sp>
    </p:spTree>
    <p:extLst>
      <p:ext uri="{BB962C8B-B14F-4D97-AF65-F5344CB8AC3E}">
        <p14:creationId xmlns:p14="http://schemas.microsoft.com/office/powerpoint/2010/main" val="257300895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4">
            <a:extLst>
              <a:ext uri="{FF2B5EF4-FFF2-40B4-BE49-F238E27FC236}">
                <a16:creationId xmlns:a16="http://schemas.microsoft.com/office/drawing/2014/main" id="{CCA64F9B-DF65-4158-945C-089831D3F0D6}"/>
              </a:ext>
            </a:extLst>
          </p:cNvPr>
          <p:cNvPicPr>
            <a:picLocks noGrp="1" noChangeAspect="1"/>
          </p:cNvPicPr>
          <p:nvPr>
            <p:ph idx="1"/>
          </p:nvPr>
        </p:nvPicPr>
        <p:blipFill>
          <a:blip r:embed="rId2"/>
          <a:stretch>
            <a:fillRect/>
          </a:stretch>
        </p:blipFill>
        <p:spPr>
          <a:xfrm>
            <a:off x="889396" y="643466"/>
            <a:ext cx="10413207" cy="5571067"/>
          </a:xfrm>
          <a:prstGeom prst="rect">
            <a:avLst/>
          </a:prstGeom>
        </p:spPr>
      </p:pic>
    </p:spTree>
    <p:extLst>
      <p:ext uri="{BB962C8B-B14F-4D97-AF65-F5344CB8AC3E}">
        <p14:creationId xmlns:p14="http://schemas.microsoft.com/office/powerpoint/2010/main" val="7265444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Justified text is always questionable; it can have an adverse effect on the readability of the content www.awwwards.com">
            <a:extLst>
              <a:ext uri="{FF2B5EF4-FFF2-40B4-BE49-F238E27FC236}">
                <a16:creationId xmlns:a16="http://schemas.microsoft.com/office/drawing/2014/main" id="{CA4EEADD-7150-4D6F-8361-EE552870AA6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059997" y="643467"/>
            <a:ext cx="607200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613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21" name="Picture 2" descr="The unusual centrally aligned forms inputs of wearemovingthings.com">
            <a:extLst>
              <a:ext uri="{FF2B5EF4-FFF2-40B4-BE49-F238E27FC236}">
                <a16:creationId xmlns:a16="http://schemas.microsoft.com/office/drawing/2014/main" id="{41D141B3-7AB8-4184-B35B-BD07C059ECF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30248" y="643467"/>
            <a:ext cx="4331503"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33590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5" name="Picture 2" descr="mixed-alignment">
            <a:extLst>
              <a:ext uri="{FF2B5EF4-FFF2-40B4-BE49-F238E27FC236}">
                <a16:creationId xmlns:a16="http://schemas.microsoft.com/office/drawing/2014/main" id="{2CE4500B-57B2-4FA6-BB1D-6B9D98B9B1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22917" y="643467"/>
            <a:ext cx="8346166" cy="5571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5523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80724-845C-4D17-A8B4-7400BA1D8B51}"/>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NZ" sz="2800" dirty="0" smtClean="0">
                <a:solidFill>
                  <a:schemeClr val="tx1"/>
                </a:solidFill>
              </a:rPr>
              <a:t>    Grouping</a:t>
            </a:r>
            <a:endParaRPr lang="en-NZ" sz="2800" dirty="0">
              <a:solidFill>
                <a:schemeClr val="tx1"/>
              </a:solidFill>
            </a:endParaRPr>
          </a:p>
        </p:txBody>
      </p:sp>
      <p:sp>
        <p:nvSpPr>
          <p:cNvPr id="3" name="Content Placeholder 2">
            <a:extLst>
              <a:ext uri="{FF2B5EF4-FFF2-40B4-BE49-F238E27FC236}">
                <a16:creationId xmlns:a16="http://schemas.microsoft.com/office/drawing/2014/main" id="{47125827-BF5A-4571-B19B-AE59E52C5C69}"/>
              </a:ext>
            </a:extLst>
          </p:cNvPr>
          <p:cNvSpPr>
            <a:spLocks noGrp="1"/>
          </p:cNvSpPr>
          <p:nvPr>
            <p:ph idx="1"/>
          </p:nvPr>
        </p:nvSpPr>
        <p:spPr>
          <a:xfrm>
            <a:off x="643468" y="2638044"/>
            <a:ext cx="3363974" cy="3415622"/>
          </a:xfrm>
        </p:spPr>
        <p:txBody>
          <a:bodyPr>
            <a:normAutofit/>
          </a:bodyPr>
          <a:lstStyle/>
          <a:p>
            <a:pPr fontAlgn="base"/>
            <a:r>
              <a:rPr lang="en-US" sz="2000" dirty="0">
                <a:solidFill>
                  <a:schemeClr val="tx1"/>
                </a:solidFill>
              </a:rPr>
              <a:t>The principle of proximity states that</a:t>
            </a:r>
            <a:r>
              <a:rPr lang="en-US" sz="2000" b="1" dirty="0">
                <a:solidFill>
                  <a:schemeClr val="tx1"/>
                </a:solidFill>
              </a:rPr>
              <a:t> things that are close together appear to be more related than things that are spaced farther apart.</a:t>
            </a:r>
            <a:endParaRPr lang="en-US" sz="2000" dirty="0">
              <a:solidFill>
                <a:schemeClr val="tx1"/>
              </a:solidFill>
            </a:endParaRPr>
          </a:p>
          <a:p>
            <a:r>
              <a:rPr lang="en-US" sz="2000" dirty="0">
                <a:solidFill>
                  <a:schemeClr val="bg1"/>
                </a:solidFill>
              </a:rPr>
              <a:t/>
            </a:r>
            <a:br>
              <a:rPr lang="en-US" sz="2000" dirty="0">
                <a:solidFill>
                  <a:schemeClr val="bg1"/>
                </a:solidFill>
              </a:rPr>
            </a:br>
            <a:endParaRPr lang="en-NZ" sz="2000" dirty="0">
              <a:solidFill>
                <a:schemeClr val="bg1"/>
              </a:solidFill>
            </a:endParaRPr>
          </a:p>
        </p:txBody>
      </p:sp>
      <p:pic>
        <p:nvPicPr>
          <p:cNvPr id="39938" name="Picture 2" descr="Source: Andy Rutledge">
            <a:extLst>
              <a:ext uri="{FF2B5EF4-FFF2-40B4-BE49-F238E27FC236}">
                <a16:creationId xmlns:a16="http://schemas.microsoft.com/office/drawing/2014/main" id="{1C24703A-3D21-4B97-91CD-FE3BA721A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97763" y="1785874"/>
            <a:ext cx="6250769" cy="31253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508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56BCE7-7A51-4895-9DA3-407AF8B4B52A}"/>
              </a:ext>
            </a:extLst>
          </p:cNvPr>
          <p:cNvSpPr>
            <a:spLocks noGrp="1"/>
          </p:cNvSpPr>
          <p:nvPr>
            <p:ph type="title"/>
          </p:nvPr>
        </p:nvSpPr>
        <p:spPr/>
        <p:txBody>
          <a:bodyPr/>
          <a:lstStyle/>
          <a:p>
            <a:endParaRPr lang="en-NZ"/>
          </a:p>
        </p:txBody>
      </p:sp>
      <p:pic>
        <p:nvPicPr>
          <p:cNvPr id="5" name="Content Placeholder 4">
            <a:extLst>
              <a:ext uri="{FF2B5EF4-FFF2-40B4-BE49-F238E27FC236}">
                <a16:creationId xmlns:a16="http://schemas.microsoft.com/office/drawing/2014/main" id="{8C981698-D6E7-4740-AA96-318F43DCD4F6}"/>
              </a:ext>
            </a:extLst>
          </p:cNvPr>
          <p:cNvPicPr>
            <a:picLocks noGrp="1" noChangeAspect="1"/>
          </p:cNvPicPr>
          <p:nvPr>
            <p:ph idx="1"/>
          </p:nvPr>
        </p:nvPicPr>
        <p:blipFill>
          <a:blip r:embed="rId2"/>
          <a:stretch>
            <a:fillRect/>
          </a:stretch>
        </p:blipFill>
        <p:spPr>
          <a:xfrm>
            <a:off x="3326860" y="533024"/>
            <a:ext cx="6284067" cy="6200650"/>
          </a:xfrm>
          <a:prstGeom prst="rect">
            <a:avLst/>
          </a:prstGeom>
        </p:spPr>
      </p:pic>
    </p:spTree>
    <p:extLst>
      <p:ext uri="{BB962C8B-B14F-4D97-AF65-F5344CB8AC3E}">
        <p14:creationId xmlns:p14="http://schemas.microsoft.com/office/powerpoint/2010/main" val="319176498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B600C8-46AA-43D7-84BA-45365623C897}"/>
              </a:ext>
            </a:extLst>
          </p:cNvPr>
          <p:cNvSpPr>
            <a:spLocks noGrp="1"/>
          </p:cNvSpPr>
          <p:nvPr>
            <p:ph type="title"/>
          </p:nvPr>
        </p:nvSpPr>
        <p:spPr/>
        <p:txBody>
          <a:bodyPr/>
          <a:lstStyle/>
          <a:p>
            <a:r>
              <a:rPr lang="en-NZ" dirty="0"/>
              <a:t>Emphasis</a:t>
            </a:r>
          </a:p>
        </p:txBody>
      </p:sp>
      <p:sp>
        <p:nvSpPr>
          <p:cNvPr id="3" name="Content Placeholder 2">
            <a:extLst>
              <a:ext uri="{FF2B5EF4-FFF2-40B4-BE49-F238E27FC236}">
                <a16:creationId xmlns:a16="http://schemas.microsoft.com/office/drawing/2014/main" id="{283304C5-F2DF-430D-BA86-E4246ECC8A6B}"/>
              </a:ext>
            </a:extLst>
          </p:cNvPr>
          <p:cNvSpPr>
            <a:spLocks noGrp="1"/>
          </p:cNvSpPr>
          <p:nvPr>
            <p:ph idx="1"/>
          </p:nvPr>
        </p:nvSpPr>
        <p:spPr/>
        <p:txBody>
          <a:bodyPr/>
          <a:lstStyle/>
          <a:p>
            <a:r>
              <a:rPr lang="en-US" dirty="0"/>
              <a:t>Every design should incorporate a primary element like this, known as a “focal point,” this will serve as the gateway to your composition for viewers.</a:t>
            </a:r>
          </a:p>
          <a:p>
            <a:r>
              <a:rPr lang="en-US" dirty="0"/>
              <a:t>This is emphasis: when an element naturally becomes dominant in a composition. </a:t>
            </a:r>
            <a:endParaRPr lang="en-NZ" dirty="0"/>
          </a:p>
        </p:txBody>
      </p:sp>
    </p:spTree>
    <p:extLst>
      <p:ext uri="{BB962C8B-B14F-4D97-AF65-F5344CB8AC3E}">
        <p14:creationId xmlns:p14="http://schemas.microsoft.com/office/powerpoint/2010/main" val="1675071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E2053-A48A-4C8E-BF53-1B6E0BCB75B1}"/>
              </a:ext>
            </a:extLst>
          </p:cNvPr>
          <p:cNvSpPr>
            <a:spLocks noGrp="1"/>
          </p:cNvSpPr>
          <p:nvPr>
            <p:ph type="title"/>
          </p:nvPr>
        </p:nvSpPr>
        <p:spPr/>
        <p:txBody>
          <a:bodyPr/>
          <a:lstStyle/>
          <a:p>
            <a:r>
              <a:rPr lang="en-NZ" dirty="0"/>
              <a:t>How to make a beautiful website</a:t>
            </a:r>
          </a:p>
        </p:txBody>
      </p:sp>
      <p:sp>
        <p:nvSpPr>
          <p:cNvPr id="3" name="Content Placeholder 2">
            <a:extLst>
              <a:ext uri="{FF2B5EF4-FFF2-40B4-BE49-F238E27FC236}">
                <a16:creationId xmlns:a16="http://schemas.microsoft.com/office/drawing/2014/main" id="{E0C9D797-D667-4C40-B4E5-551B72F61DD4}"/>
              </a:ext>
            </a:extLst>
          </p:cNvPr>
          <p:cNvSpPr>
            <a:spLocks noGrp="1"/>
          </p:cNvSpPr>
          <p:nvPr>
            <p:ph idx="1"/>
          </p:nvPr>
        </p:nvSpPr>
        <p:spPr/>
        <p:txBody>
          <a:bodyPr>
            <a:normAutofit fontScale="85000" lnSpcReduction="10000"/>
          </a:bodyPr>
          <a:lstStyle/>
          <a:p>
            <a:r>
              <a:rPr lang="en-US" dirty="0"/>
              <a:t>Less is More – Simplicity Rules, clean, fresh design make the site easier to navigate, aesthetics (idea of beauty), more appealing and will stand the test of time. </a:t>
            </a:r>
          </a:p>
          <a:p>
            <a:r>
              <a:rPr lang="en-US" dirty="0">
                <a:hlinkClick r:id="rId2"/>
              </a:rPr>
              <a:t>Innovative (Not distracting)</a:t>
            </a:r>
          </a:p>
          <a:p>
            <a:r>
              <a:rPr lang="en-US" dirty="0">
                <a:hlinkClick r:id="rId2"/>
              </a:rPr>
              <a:t>Aesthetically appealing to right users</a:t>
            </a:r>
          </a:p>
          <a:p>
            <a:r>
              <a:rPr lang="en-US" dirty="0">
                <a:hlinkClick r:id="rId2"/>
              </a:rPr>
              <a:t>Respectful honest and engaging</a:t>
            </a:r>
          </a:p>
          <a:p>
            <a:r>
              <a:rPr lang="en-US" dirty="0"/>
              <a:t> Designed for Usability and Functionality</a:t>
            </a:r>
          </a:p>
          <a:p>
            <a:r>
              <a:rPr lang="en-US" dirty="0"/>
              <a:t>Cohesive in Design, Down to the Details</a:t>
            </a:r>
            <a:endParaRPr lang="en-US" b="1" dirty="0"/>
          </a:p>
          <a:p>
            <a:r>
              <a:rPr lang="en-US" dirty="0">
                <a:hlinkClick r:id="rId2"/>
              </a:rPr>
              <a:t>Easy to understand</a:t>
            </a:r>
          </a:p>
          <a:p>
            <a:r>
              <a:rPr lang="en-US" dirty="0">
                <a:hlinkClick r:id="rId2"/>
              </a:rPr>
              <a:t>Inspiring design elements</a:t>
            </a:r>
          </a:p>
          <a:p>
            <a:r>
              <a:rPr lang="en-US" dirty="0">
                <a:hlinkClick r:id="rId2"/>
              </a:rPr>
              <a:t>Visual elements placed to focus user attention</a:t>
            </a:r>
          </a:p>
          <a:p>
            <a:r>
              <a:rPr lang="en-US" dirty="0">
                <a:hlinkClick r:id="rId2"/>
              </a:rPr>
              <a:t>Emphasis on what matters first</a:t>
            </a:r>
            <a:br>
              <a:rPr lang="en-US" dirty="0">
                <a:hlinkClick r:id="rId2"/>
              </a:rPr>
            </a:br>
            <a:endParaRPr lang="en-NZ" dirty="0"/>
          </a:p>
        </p:txBody>
      </p:sp>
    </p:spTree>
    <p:extLst>
      <p:ext uri="{BB962C8B-B14F-4D97-AF65-F5344CB8AC3E}">
        <p14:creationId xmlns:p14="http://schemas.microsoft.com/office/powerpoint/2010/main" val="310978000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BB726-C63C-40E7-909E-A58E294F4E22}"/>
              </a:ext>
            </a:extLst>
          </p:cNvPr>
          <p:cNvSpPr>
            <a:spLocks noGrp="1"/>
          </p:cNvSpPr>
          <p:nvPr>
            <p:ph type="title"/>
          </p:nvPr>
        </p:nvSpPr>
        <p:spPr/>
        <p:txBody>
          <a:bodyPr/>
          <a:lstStyle/>
          <a:p>
            <a:endParaRPr lang="en-NZ"/>
          </a:p>
        </p:txBody>
      </p:sp>
      <p:pic>
        <p:nvPicPr>
          <p:cNvPr id="41986" name="Picture 2" descr="Emphasis: 7 Principles of Design Applied to Websites">
            <a:extLst>
              <a:ext uri="{FF2B5EF4-FFF2-40B4-BE49-F238E27FC236}">
                <a16:creationId xmlns:a16="http://schemas.microsoft.com/office/drawing/2014/main" id="{659880BC-1BEB-41D2-A86D-FF7467AFC4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420735" y="1825625"/>
            <a:ext cx="335053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6875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58F190-FA3F-4AFB-9CE6-969AB768B519}"/>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kern="1200" dirty="0">
                <a:solidFill>
                  <a:srgbClr val="FFFFFF"/>
                </a:solidFill>
                <a:latin typeface="+mj-lt"/>
                <a:ea typeface="+mj-ea"/>
                <a:cs typeface="+mj-cs"/>
              </a:rPr>
              <a:t>3d touch in iPhone</a:t>
            </a:r>
          </a:p>
        </p:txBody>
      </p:sp>
      <p:pic>
        <p:nvPicPr>
          <p:cNvPr id="8" name="Content Placeholder 4">
            <a:extLst>
              <a:ext uri="{FF2B5EF4-FFF2-40B4-BE49-F238E27FC236}">
                <a16:creationId xmlns:a16="http://schemas.microsoft.com/office/drawing/2014/main" id="{5AEE25AC-CC60-4248-9FE5-815006F9D450}"/>
              </a:ext>
            </a:extLst>
          </p:cNvPr>
          <p:cNvPicPr>
            <a:picLocks noGrp="1" noChangeAspect="1"/>
          </p:cNvPicPr>
          <p:nvPr>
            <p:ph idx="1"/>
          </p:nvPr>
        </p:nvPicPr>
        <p:blipFill>
          <a:blip r:embed="rId2"/>
          <a:stretch>
            <a:fillRect/>
          </a:stretch>
        </p:blipFill>
        <p:spPr>
          <a:xfrm>
            <a:off x="5740130" y="492573"/>
            <a:ext cx="5380928" cy="5880796"/>
          </a:xfrm>
          <a:prstGeom prst="rect">
            <a:avLst/>
          </a:prstGeom>
        </p:spPr>
      </p:pic>
    </p:spTree>
    <p:extLst>
      <p:ext uri="{BB962C8B-B14F-4D97-AF65-F5344CB8AC3E}">
        <p14:creationId xmlns:p14="http://schemas.microsoft.com/office/powerpoint/2010/main" val="2488185259"/>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3">
            <a:extLst>
              <a:ext uri="{FF2B5EF4-FFF2-40B4-BE49-F238E27FC236}">
                <a16:creationId xmlns:a16="http://schemas.microsoft.com/office/drawing/2014/main" id="{5E78BBDE-68D3-46BC-8FB9-9A8C858FE0E3}"/>
              </a:ext>
            </a:extLst>
          </p:cNvPr>
          <p:cNvPicPr>
            <a:picLocks noGrp="1" noChangeAspect="1"/>
          </p:cNvPicPr>
          <p:nvPr>
            <p:ph idx="1"/>
          </p:nvPr>
        </p:nvPicPr>
        <p:blipFill>
          <a:blip r:embed="rId2"/>
          <a:stretch>
            <a:fillRect/>
          </a:stretch>
        </p:blipFill>
        <p:spPr>
          <a:xfrm>
            <a:off x="643467" y="1220724"/>
            <a:ext cx="10905066" cy="4416550"/>
          </a:xfrm>
          <a:prstGeom prst="rect">
            <a:avLst/>
          </a:prstGeom>
        </p:spPr>
      </p:pic>
    </p:spTree>
    <p:extLst>
      <p:ext uri="{BB962C8B-B14F-4D97-AF65-F5344CB8AC3E}">
        <p14:creationId xmlns:p14="http://schemas.microsoft.com/office/powerpoint/2010/main" val="19152763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Arngrent-bad-grid">
            <a:extLst>
              <a:ext uri="{FF2B5EF4-FFF2-40B4-BE49-F238E27FC236}">
                <a16:creationId xmlns:a16="http://schemas.microsoft.com/office/drawing/2014/main" id="{C61C8A24-5254-4016-B7F7-5CB25CD0390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95197" y="1132675"/>
            <a:ext cx="11717488" cy="546816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805628" y="210188"/>
            <a:ext cx="2951449" cy="369332"/>
          </a:xfrm>
          <a:prstGeom prst="rect">
            <a:avLst/>
          </a:prstGeom>
        </p:spPr>
        <p:txBody>
          <a:bodyPr wrap="none">
            <a:spAutoFit/>
          </a:bodyPr>
          <a:lstStyle/>
          <a:p>
            <a:r>
              <a:rPr lang="en-NZ" dirty="0"/>
              <a:t>BAD UX Design Examples</a:t>
            </a:r>
            <a:endParaRPr lang="en-US" dirty="0"/>
          </a:p>
        </p:txBody>
      </p:sp>
    </p:spTree>
    <p:extLst>
      <p:ext uri="{BB962C8B-B14F-4D97-AF65-F5344CB8AC3E}">
        <p14:creationId xmlns:p14="http://schemas.microsoft.com/office/powerpoint/2010/main" val="4051234846"/>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7F648-B1EA-422A-84B8-AE02E59A8F66}"/>
              </a:ext>
            </a:extLst>
          </p:cNvPr>
          <p:cNvSpPr>
            <a:spLocks noGrp="1"/>
          </p:cNvSpPr>
          <p:nvPr>
            <p:ph type="title"/>
          </p:nvPr>
        </p:nvSpPr>
        <p:spPr/>
        <p:txBody>
          <a:bodyPr/>
          <a:lstStyle/>
          <a:p>
            <a:r>
              <a:rPr lang="en-NZ" dirty="0"/>
              <a:t>What are the problems</a:t>
            </a:r>
          </a:p>
        </p:txBody>
      </p:sp>
      <p:sp>
        <p:nvSpPr>
          <p:cNvPr id="3" name="Content Placeholder 2">
            <a:extLst>
              <a:ext uri="{FF2B5EF4-FFF2-40B4-BE49-F238E27FC236}">
                <a16:creationId xmlns:a16="http://schemas.microsoft.com/office/drawing/2014/main" id="{C867C169-9BF8-4D8D-B49A-6F2AD119E939}"/>
              </a:ext>
            </a:extLst>
          </p:cNvPr>
          <p:cNvSpPr>
            <a:spLocks noGrp="1"/>
          </p:cNvSpPr>
          <p:nvPr>
            <p:ph idx="1"/>
          </p:nvPr>
        </p:nvSpPr>
        <p:spPr/>
        <p:txBody>
          <a:bodyPr/>
          <a:lstStyle/>
          <a:p>
            <a:r>
              <a:rPr lang="en-US" dirty="0"/>
              <a:t>The biggest problem is that the </a:t>
            </a:r>
            <a:r>
              <a:rPr lang="en-US" dirty="0" smtClean="0"/>
              <a:t>website </a:t>
            </a:r>
            <a:r>
              <a:rPr lang="en-US" dirty="0"/>
              <a:t>doesn't use a grid.</a:t>
            </a:r>
          </a:p>
          <a:p>
            <a:r>
              <a:rPr lang="en-US" dirty="0"/>
              <a:t>Unbelievable navigational structure.</a:t>
            </a:r>
          </a:p>
          <a:p>
            <a:r>
              <a:rPr lang="en-US" dirty="0"/>
              <a:t>Poor layout makes it unreadable.</a:t>
            </a:r>
          </a:p>
          <a:p>
            <a:r>
              <a:rPr lang="en-US" dirty="0"/>
              <a:t>Random use of colors.</a:t>
            </a:r>
            <a:endParaRPr lang="en-NZ" dirty="0"/>
          </a:p>
        </p:txBody>
      </p:sp>
    </p:spTree>
    <p:extLst>
      <p:ext uri="{BB962C8B-B14F-4D97-AF65-F5344CB8AC3E}">
        <p14:creationId xmlns:p14="http://schemas.microsoft.com/office/powerpoint/2010/main" val="160739821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5" name="Picture 2" descr="lack-of-contract">
            <a:extLst>
              <a:ext uri="{FF2B5EF4-FFF2-40B4-BE49-F238E27FC236}">
                <a16:creationId xmlns:a16="http://schemas.microsoft.com/office/drawing/2014/main" id="{346C5F24-D963-47EC-B5B9-B597BCF4DD2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893572"/>
            <a:ext cx="10905066" cy="5070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840880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875D4-4C89-4313-8D35-911B153205FA}"/>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B4E17661-8DDE-4465-9236-2A5536F2E13A}"/>
              </a:ext>
            </a:extLst>
          </p:cNvPr>
          <p:cNvSpPr>
            <a:spLocks noGrp="1"/>
          </p:cNvSpPr>
          <p:nvPr>
            <p:ph idx="1"/>
          </p:nvPr>
        </p:nvSpPr>
        <p:spPr/>
        <p:txBody>
          <a:bodyPr/>
          <a:lstStyle/>
          <a:p>
            <a:r>
              <a:rPr lang="en-US" dirty="0"/>
              <a:t>On this site, the background color and text color are pretty much similar, leaving a very weak contrast. </a:t>
            </a:r>
          </a:p>
          <a:p>
            <a:r>
              <a:rPr lang="en-US" dirty="0"/>
              <a:t>The poor contrast makes the text become blurry to the eye. </a:t>
            </a:r>
          </a:p>
          <a:p>
            <a:r>
              <a:rPr lang="en-US" dirty="0"/>
              <a:t>Besides, the small font size makes the readability of the text extremely poor.</a:t>
            </a:r>
            <a:endParaRPr lang="en-NZ" dirty="0"/>
          </a:p>
        </p:txBody>
      </p:sp>
    </p:spTree>
    <p:extLst>
      <p:ext uri="{BB962C8B-B14F-4D97-AF65-F5344CB8AC3E}">
        <p14:creationId xmlns:p14="http://schemas.microsoft.com/office/powerpoint/2010/main" val="413630345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7" name="Picture 2" descr="Reponsive-bad">
            <a:extLst>
              <a:ext uri="{FF2B5EF4-FFF2-40B4-BE49-F238E27FC236}">
                <a16:creationId xmlns:a16="http://schemas.microsoft.com/office/drawing/2014/main" id="{85F2E83F-9AE9-4EAF-AD02-785688B89B5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6300" y="1275248"/>
            <a:ext cx="11941747" cy="4716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501564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92A1F7-BBB5-4DCC-86F8-631DBA373E6D}"/>
              </a:ext>
            </a:extLst>
          </p:cNvPr>
          <p:cNvSpPr>
            <a:spLocks noGrp="1"/>
          </p:cNvSpPr>
          <p:nvPr>
            <p:ph type="title"/>
          </p:nvPr>
        </p:nvSpPr>
        <p:spPr/>
        <p:txBody>
          <a:bodyPr/>
          <a:lstStyle/>
          <a:p>
            <a:r>
              <a:rPr lang="en-NZ" dirty="0"/>
              <a:t>Issues</a:t>
            </a:r>
          </a:p>
        </p:txBody>
      </p:sp>
      <p:sp>
        <p:nvSpPr>
          <p:cNvPr id="3" name="Content Placeholder 2">
            <a:extLst>
              <a:ext uri="{FF2B5EF4-FFF2-40B4-BE49-F238E27FC236}">
                <a16:creationId xmlns:a16="http://schemas.microsoft.com/office/drawing/2014/main" id="{08C35201-7961-4BE2-86B1-4434C584999F}"/>
              </a:ext>
            </a:extLst>
          </p:cNvPr>
          <p:cNvSpPr>
            <a:spLocks noGrp="1"/>
          </p:cNvSpPr>
          <p:nvPr>
            <p:ph idx="1"/>
          </p:nvPr>
        </p:nvSpPr>
        <p:spPr/>
        <p:txBody>
          <a:bodyPr>
            <a:normAutofit/>
          </a:bodyPr>
          <a:lstStyle/>
          <a:p>
            <a:r>
              <a:rPr lang="en-US" dirty="0"/>
              <a:t>You should always use a responsive design framework, or adopt other better solutions. </a:t>
            </a:r>
          </a:p>
          <a:p>
            <a:r>
              <a:rPr lang="en-US" dirty="0"/>
              <a:t>Your web page needs to run on mobile smoothly as it does on the website. </a:t>
            </a:r>
          </a:p>
          <a:p>
            <a:r>
              <a:rPr lang="en-US" dirty="0"/>
              <a:t>On this site, when loading on the mobile phone, it still shows an entire page with such a poor interface of plaintexts. </a:t>
            </a:r>
          </a:p>
          <a:p>
            <a:r>
              <a:rPr lang="en-US" dirty="0"/>
              <a:t>It does not have a mobile version to view, so it’s unable to use on the phone. </a:t>
            </a:r>
            <a:br>
              <a:rPr lang="en-US" dirty="0"/>
            </a:br>
            <a:endParaRPr lang="en-NZ" dirty="0"/>
          </a:p>
        </p:txBody>
      </p:sp>
    </p:spTree>
    <p:extLst>
      <p:ext uri="{BB962C8B-B14F-4D97-AF65-F5344CB8AC3E}">
        <p14:creationId xmlns:p14="http://schemas.microsoft.com/office/powerpoint/2010/main" val="37600569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181" name="Picture 2" descr="responsive-website-good">
            <a:extLst>
              <a:ext uri="{FF2B5EF4-FFF2-40B4-BE49-F238E27FC236}">
                <a16:creationId xmlns:a16="http://schemas.microsoft.com/office/drawing/2014/main" id="{00E50A12-492C-488E-9AEA-2EC0670F975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839046"/>
            <a:ext cx="10905066" cy="5179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2104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680AF-F2C3-4271-9136-295A7AD87C47}"/>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dirty="0">
                <a:solidFill>
                  <a:srgbClr val="FFFFFF"/>
                </a:solidFill>
                <a:latin typeface="+mj-lt"/>
                <a:ea typeface="+mj-ea"/>
                <a:cs typeface="+mj-cs"/>
              </a:rPr>
              <a:t>Example</a:t>
            </a:r>
          </a:p>
        </p:txBody>
      </p:sp>
      <p:pic>
        <p:nvPicPr>
          <p:cNvPr id="3074" name="Picture 2" descr="best website design templates 2018 fine latest 10 best free resume html website templates for 2018 printable">
            <a:extLst>
              <a:ext uri="{FF2B5EF4-FFF2-40B4-BE49-F238E27FC236}">
                <a16:creationId xmlns:a16="http://schemas.microsoft.com/office/drawing/2014/main" id="{57DE135D-AA8A-4041-B836-60272ED2AD6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774332" y="-548260"/>
            <a:ext cx="8287966" cy="7438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50774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B8909F-0B1D-49AB-AEDC-E9C26066B4B1}"/>
              </a:ext>
            </a:extLst>
          </p:cNvPr>
          <p:cNvSpPr>
            <a:spLocks noGrp="1"/>
          </p:cNvSpPr>
          <p:nvPr>
            <p:ph type="title"/>
          </p:nvPr>
        </p:nvSpPr>
        <p:spPr/>
        <p:txBody>
          <a:bodyPr/>
          <a:lstStyle/>
          <a:p>
            <a:endParaRPr lang="en-NZ"/>
          </a:p>
        </p:txBody>
      </p:sp>
      <p:sp>
        <p:nvSpPr>
          <p:cNvPr id="3" name="Content Placeholder 2">
            <a:extLst>
              <a:ext uri="{FF2B5EF4-FFF2-40B4-BE49-F238E27FC236}">
                <a16:creationId xmlns:a16="http://schemas.microsoft.com/office/drawing/2014/main" id="{0F365B6A-EE3F-439B-BF9F-D3CC853E571B}"/>
              </a:ext>
            </a:extLst>
          </p:cNvPr>
          <p:cNvSpPr>
            <a:spLocks noGrp="1"/>
          </p:cNvSpPr>
          <p:nvPr>
            <p:ph idx="1"/>
          </p:nvPr>
        </p:nvSpPr>
        <p:spPr/>
        <p:txBody>
          <a:bodyPr/>
          <a:lstStyle/>
          <a:p>
            <a:endParaRPr lang="en-NZ" dirty="0"/>
          </a:p>
        </p:txBody>
      </p:sp>
      <p:pic>
        <p:nvPicPr>
          <p:cNvPr id="51202" name="Picture 2" descr="color-bad">
            <a:extLst>
              <a:ext uri="{FF2B5EF4-FFF2-40B4-BE49-F238E27FC236}">
                <a16:creationId xmlns:a16="http://schemas.microsoft.com/office/drawing/2014/main" id="{2338F9F6-6C42-4AA2-8861-9684A880FB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676" y="746449"/>
            <a:ext cx="11636816" cy="5430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0434"/>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61E6A-C033-430B-B288-BC9A6DC28A09}"/>
              </a:ext>
            </a:extLst>
          </p:cNvPr>
          <p:cNvSpPr>
            <a:spLocks noGrp="1"/>
          </p:cNvSpPr>
          <p:nvPr>
            <p:ph type="title"/>
          </p:nvPr>
        </p:nvSpPr>
        <p:spPr/>
        <p:txBody>
          <a:bodyPr/>
          <a:lstStyle/>
          <a:p>
            <a:r>
              <a:rPr lang="en-NZ" dirty="0"/>
              <a:t>Issues</a:t>
            </a:r>
          </a:p>
        </p:txBody>
      </p:sp>
      <p:sp>
        <p:nvSpPr>
          <p:cNvPr id="3" name="Content Placeholder 2">
            <a:extLst>
              <a:ext uri="{FF2B5EF4-FFF2-40B4-BE49-F238E27FC236}">
                <a16:creationId xmlns:a16="http://schemas.microsoft.com/office/drawing/2014/main" id="{2B67F3A9-894F-463D-B460-38D098F9DD75}"/>
              </a:ext>
            </a:extLst>
          </p:cNvPr>
          <p:cNvSpPr>
            <a:spLocks noGrp="1"/>
          </p:cNvSpPr>
          <p:nvPr>
            <p:ph idx="1"/>
          </p:nvPr>
        </p:nvSpPr>
        <p:spPr/>
        <p:txBody>
          <a:bodyPr/>
          <a:lstStyle/>
          <a:p>
            <a:r>
              <a:rPr lang="en-US" dirty="0"/>
              <a:t>Contains plenty conflicting colors and text colors, and also mixed with the background color. </a:t>
            </a:r>
          </a:p>
          <a:p>
            <a:r>
              <a:rPr lang="en-US" dirty="0"/>
              <a:t>All those make it difficult for users to read at all. </a:t>
            </a:r>
          </a:p>
          <a:p>
            <a:r>
              <a:rPr lang="en-US" dirty="0"/>
              <a:t>Also, the navigation is quite complicated.</a:t>
            </a:r>
            <a:endParaRPr lang="en-NZ" dirty="0"/>
          </a:p>
        </p:txBody>
      </p:sp>
    </p:spTree>
    <p:extLst>
      <p:ext uri="{BB962C8B-B14F-4D97-AF65-F5344CB8AC3E}">
        <p14:creationId xmlns:p14="http://schemas.microsoft.com/office/powerpoint/2010/main" val="54766030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9" name="Picture 2" descr="color-good">
            <a:extLst>
              <a:ext uri="{FF2B5EF4-FFF2-40B4-BE49-F238E27FC236}">
                <a16:creationId xmlns:a16="http://schemas.microsoft.com/office/drawing/2014/main" id="{413DABE4-CF0A-487E-A93E-88AFF7920DD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961728"/>
            <a:ext cx="10905066" cy="4934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466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navigation-bad">
            <a:extLst>
              <a:ext uri="{FF2B5EF4-FFF2-40B4-BE49-F238E27FC236}">
                <a16:creationId xmlns:a16="http://schemas.microsoft.com/office/drawing/2014/main" id="{8A2D3D1F-D31F-461E-A012-8663A7A58F9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2183" y="356356"/>
            <a:ext cx="12020115" cy="61903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35827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D5C3D-5156-4E1E-BF22-BCDE2C8B0D6F}"/>
              </a:ext>
            </a:extLst>
          </p:cNvPr>
          <p:cNvSpPr>
            <a:spLocks noGrp="1"/>
          </p:cNvSpPr>
          <p:nvPr>
            <p:ph type="title"/>
          </p:nvPr>
        </p:nvSpPr>
        <p:spPr/>
        <p:txBody>
          <a:bodyPr/>
          <a:lstStyle/>
          <a:p>
            <a:r>
              <a:rPr lang="en-NZ" dirty="0"/>
              <a:t>Issues</a:t>
            </a:r>
          </a:p>
        </p:txBody>
      </p:sp>
      <p:sp>
        <p:nvSpPr>
          <p:cNvPr id="3" name="Content Placeholder 2">
            <a:extLst>
              <a:ext uri="{FF2B5EF4-FFF2-40B4-BE49-F238E27FC236}">
                <a16:creationId xmlns:a16="http://schemas.microsoft.com/office/drawing/2014/main" id="{20CCB16F-329D-47BB-B5C0-966EDFD1D366}"/>
              </a:ext>
            </a:extLst>
          </p:cNvPr>
          <p:cNvSpPr>
            <a:spLocks noGrp="1"/>
          </p:cNvSpPr>
          <p:nvPr>
            <p:ph idx="1"/>
          </p:nvPr>
        </p:nvSpPr>
        <p:spPr/>
        <p:txBody>
          <a:bodyPr/>
          <a:lstStyle/>
          <a:p>
            <a:r>
              <a:rPr lang="en-NZ" b="1" dirty="0"/>
              <a:t>Poor navigation and operations</a:t>
            </a:r>
          </a:p>
          <a:p>
            <a:r>
              <a:rPr lang="en-US" dirty="0"/>
              <a:t>The biggest feature of navigation for a website is self-evident. </a:t>
            </a:r>
          </a:p>
          <a:p>
            <a:r>
              <a:rPr lang="en-US" dirty="0"/>
              <a:t>When a user logs onto your website, he/she should understand what they can do next and what actions to take to reach their destination.</a:t>
            </a:r>
          </a:p>
          <a:p>
            <a:r>
              <a:rPr lang="en-US" dirty="0"/>
              <a:t>The navigation must be eye-catching and should often be at the top of the page. </a:t>
            </a:r>
          </a:p>
          <a:p>
            <a:r>
              <a:rPr lang="en-US" dirty="0"/>
              <a:t>Do not try to design a navigation like this site. </a:t>
            </a:r>
          </a:p>
          <a:p>
            <a:r>
              <a:rPr lang="en-US" dirty="0"/>
              <a:t>It only makes the user more confused.</a:t>
            </a:r>
            <a:endParaRPr lang="en-NZ" dirty="0"/>
          </a:p>
        </p:txBody>
      </p:sp>
    </p:spTree>
    <p:extLst>
      <p:ext uri="{BB962C8B-B14F-4D97-AF65-F5344CB8AC3E}">
        <p14:creationId xmlns:p14="http://schemas.microsoft.com/office/powerpoint/2010/main" val="187603316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7" name="Picture 2" descr="navigation-good">
            <a:extLst>
              <a:ext uri="{FF2B5EF4-FFF2-40B4-BE49-F238E27FC236}">
                <a16:creationId xmlns:a16="http://schemas.microsoft.com/office/drawing/2014/main" id="{8AB79272-93DE-4B56-B381-53BE97E8CAAF}"/>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1070779"/>
            <a:ext cx="10905066" cy="4716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550866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1" name="Picture 2" descr="style-bad">
            <a:extLst>
              <a:ext uri="{FF2B5EF4-FFF2-40B4-BE49-F238E27FC236}">
                <a16:creationId xmlns:a16="http://schemas.microsoft.com/office/drawing/2014/main" id="{D6D0E013-B0F0-4A4A-B367-DEEC2C0E1C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879940"/>
            <a:ext cx="10905066" cy="50981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70401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056F91-3B18-4C4D-A814-8B7B684AB940}"/>
              </a:ext>
            </a:extLst>
          </p:cNvPr>
          <p:cNvSpPr>
            <a:spLocks noGrp="1"/>
          </p:cNvSpPr>
          <p:nvPr>
            <p:ph type="title"/>
          </p:nvPr>
        </p:nvSpPr>
        <p:spPr/>
        <p:txBody>
          <a:bodyPr/>
          <a:lstStyle/>
          <a:p>
            <a:r>
              <a:rPr lang="en-NZ" dirty="0"/>
              <a:t>Issues</a:t>
            </a:r>
          </a:p>
        </p:txBody>
      </p:sp>
      <p:sp>
        <p:nvSpPr>
          <p:cNvPr id="3" name="Content Placeholder 2">
            <a:extLst>
              <a:ext uri="{FF2B5EF4-FFF2-40B4-BE49-F238E27FC236}">
                <a16:creationId xmlns:a16="http://schemas.microsoft.com/office/drawing/2014/main" id="{046FD8ED-5114-49C0-96DE-39BF0FCF886A}"/>
              </a:ext>
            </a:extLst>
          </p:cNvPr>
          <p:cNvSpPr>
            <a:spLocks noGrp="1"/>
          </p:cNvSpPr>
          <p:nvPr>
            <p:ph idx="1"/>
          </p:nvPr>
        </p:nvSpPr>
        <p:spPr/>
        <p:txBody>
          <a:bodyPr/>
          <a:lstStyle/>
          <a:p>
            <a:r>
              <a:rPr lang="en-NZ" b="1" dirty="0"/>
              <a:t>Inconsistent style</a:t>
            </a:r>
          </a:p>
          <a:p>
            <a:r>
              <a:rPr lang="en-US" dirty="0"/>
              <a:t>If you want to keep the page smooth and concise, then do not use too much element of different styles. </a:t>
            </a:r>
          </a:p>
          <a:p>
            <a:r>
              <a:rPr lang="en-US" dirty="0"/>
              <a:t>On this site, the text area uses contrasting colors and different font sizes to highlight the info. </a:t>
            </a:r>
          </a:p>
          <a:p>
            <a:r>
              <a:rPr lang="en-US" dirty="0"/>
              <a:t>But the text on the second level also uses a highlight blue color, which in fact breaks the unity and balanced hierarchical interface.</a:t>
            </a:r>
          </a:p>
          <a:p>
            <a:r>
              <a:rPr lang="en-US" dirty="0"/>
              <a:t>Unity is crucial to the overall beauty and fluency of the web interface</a:t>
            </a:r>
            <a:endParaRPr lang="en-NZ" dirty="0"/>
          </a:p>
        </p:txBody>
      </p:sp>
    </p:spTree>
    <p:extLst>
      <p:ext uri="{BB962C8B-B14F-4D97-AF65-F5344CB8AC3E}">
        <p14:creationId xmlns:p14="http://schemas.microsoft.com/office/powerpoint/2010/main" val="867392133"/>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Resources </a:t>
            </a:r>
            <a:endParaRPr lang="en-US" dirty="0"/>
          </a:p>
        </p:txBody>
      </p:sp>
      <p:sp>
        <p:nvSpPr>
          <p:cNvPr id="3" name="Content Placeholder 2"/>
          <p:cNvSpPr>
            <a:spLocks noGrp="1"/>
          </p:cNvSpPr>
          <p:nvPr>
            <p:ph idx="1"/>
          </p:nvPr>
        </p:nvSpPr>
        <p:spPr/>
        <p:txBody>
          <a:bodyPr/>
          <a:lstStyle/>
          <a:p>
            <a:r>
              <a:rPr lang="en-NZ" dirty="0">
                <a:hlinkClick r:id="rId2"/>
              </a:rPr>
              <a:t>https://www.wix.com/blog/2018/07/7-principles-of-design-websites/</a:t>
            </a:r>
            <a:r>
              <a:rPr lang="en-NZ" dirty="0"/>
              <a:t> </a:t>
            </a:r>
          </a:p>
          <a:p>
            <a:r>
              <a:rPr lang="en-NZ" dirty="0"/>
              <a:t>Optimize Images for the Web Using </a:t>
            </a:r>
            <a:r>
              <a:rPr lang="en-NZ" dirty="0" err="1"/>
              <a:t>Pixlr</a:t>
            </a:r>
            <a:endParaRPr lang="en-NZ" dirty="0"/>
          </a:p>
          <a:p>
            <a:pPr lvl="1"/>
            <a:r>
              <a:rPr lang="en-US" dirty="0">
                <a:hlinkClick r:id="rId3"/>
              </a:rPr>
              <a:t>https://www.youtube.com/watch?v=5Eg1IX6vBYc</a:t>
            </a:r>
            <a:endParaRPr lang="en-US" dirty="0" smtClean="0">
              <a:hlinkClick r:id="rId4"/>
            </a:endParaRPr>
          </a:p>
          <a:p>
            <a:r>
              <a:rPr lang="en-US" dirty="0" smtClean="0">
                <a:hlinkClick r:id="rId4"/>
              </a:rPr>
              <a:t>Design Logo</a:t>
            </a:r>
          </a:p>
          <a:p>
            <a:pPr lvl="1"/>
            <a:r>
              <a:rPr lang="en-US" dirty="0" smtClean="0">
                <a:hlinkClick r:id="rId4"/>
              </a:rPr>
              <a:t>https</a:t>
            </a:r>
            <a:r>
              <a:rPr lang="en-US" dirty="0">
                <a:hlinkClick r:id="rId4"/>
              </a:rPr>
              <a:t>://www.wix.com/blog/2018/02/how-to-design-logo-guide/</a:t>
            </a:r>
            <a:endParaRPr lang="en-US" dirty="0"/>
          </a:p>
        </p:txBody>
      </p:sp>
    </p:spTree>
    <p:extLst>
      <p:ext uri="{BB962C8B-B14F-4D97-AF65-F5344CB8AC3E}">
        <p14:creationId xmlns:p14="http://schemas.microsoft.com/office/powerpoint/2010/main" val="41008884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est website design templates 2018 15 best free psd website templates 2018 themelibs template">
            <a:extLst>
              <a:ext uri="{FF2B5EF4-FFF2-40B4-BE49-F238E27FC236}">
                <a16:creationId xmlns:a16="http://schemas.microsoft.com/office/drawing/2014/main" id="{3FB7362F-A214-469B-9D41-0E1116531A9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3467" y="702733"/>
            <a:ext cx="10905066" cy="5452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49289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F5C9BA-4B85-4C3C-B484-61A0CAF31777}"/>
              </a:ext>
            </a:extLst>
          </p:cNvPr>
          <p:cNvSpPr>
            <a:spLocks noGrp="1"/>
          </p:cNvSpPr>
          <p:nvPr>
            <p:ph type="title"/>
          </p:nvPr>
        </p:nvSpPr>
        <p:spPr/>
        <p:txBody>
          <a:bodyPr/>
          <a:lstStyle/>
          <a:p>
            <a:r>
              <a:rPr lang="en-NZ" dirty="0"/>
              <a:t>Some of the best website examples</a:t>
            </a:r>
          </a:p>
        </p:txBody>
      </p:sp>
      <p:sp>
        <p:nvSpPr>
          <p:cNvPr id="3" name="Content Placeholder 2">
            <a:extLst>
              <a:ext uri="{FF2B5EF4-FFF2-40B4-BE49-F238E27FC236}">
                <a16:creationId xmlns:a16="http://schemas.microsoft.com/office/drawing/2014/main" id="{DCF5D341-CA87-40C2-AF3E-F9DE9062D10B}"/>
              </a:ext>
            </a:extLst>
          </p:cNvPr>
          <p:cNvSpPr>
            <a:spLocks noGrp="1"/>
          </p:cNvSpPr>
          <p:nvPr>
            <p:ph idx="1"/>
          </p:nvPr>
        </p:nvSpPr>
        <p:spPr/>
        <p:txBody>
          <a:bodyPr/>
          <a:lstStyle/>
          <a:p>
            <a:r>
              <a:rPr lang="en-NZ" dirty="0">
                <a:hlinkClick r:id="rId2"/>
              </a:rPr>
              <a:t>https://blog.hubspot.com/marketing/best-website-designs-list</a:t>
            </a:r>
            <a:r>
              <a:rPr lang="en-NZ" dirty="0"/>
              <a:t> </a:t>
            </a:r>
          </a:p>
          <a:p>
            <a:r>
              <a:rPr lang="en-NZ" dirty="0">
                <a:hlinkClick r:id="rId3"/>
              </a:rPr>
              <a:t>https://www.awwwards.com/</a:t>
            </a:r>
            <a:r>
              <a:rPr lang="en-NZ" dirty="0"/>
              <a:t> </a:t>
            </a:r>
          </a:p>
        </p:txBody>
      </p:sp>
    </p:spTree>
    <p:extLst>
      <p:ext uri="{BB962C8B-B14F-4D97-AF65-F5344CB8AC3E}">
        <p14:creationId xmlns:p14="http://schemas.microsoft.com/office/powerpoint/2010/main" val="580481709"/>
      </p:ext>
    </p:extLst>
  </p:cSld>
  <p:clrMapOvr>
    <a:masterClrMapping/>
  </p:clrMapOvr>
  <p:timing>
    <p:tnLst>
      <p:par>
        <p:cTn id="1" dur="indefinite" restart="never" nodeType="tmRoot"/>
      </p:par>
    </p:tnLst>
  </p:timing>
</p:sld>
</file>

<file path=ppt/theme/theme1.xml><?xml version="1.0" encoding="utf-8"?>
<a:theme xmlns:a="http://schemas.openxmlformats.org/drawingml/2006/main" name="Wisp">
  <a:themeElements>
    <a:clrScheme name="Wisp">
      <a:dk1>
        <a:sysClr val="windowText" lastClr="000000"/>
      </a:dk1>
      <a:lt1>
        <a:sysClr val="window" lastClr="FFFFFF"/>
      </a:lt1>
      <a:dk2>
        <a:srgbClr val="2E5369"/>
      </a:dk2>
      <a:lt2>
        <a:srgbClr val="CFE2E7"/>
      </a:lt2>
      <a:accent1>
        <a:srgbClr val="353535"/>
      </a:accent1>
      <a:accent2>
        <a:srgbClr val="31B4E6"/>
      </a:accent2>
      <a:accent3>
        <a:srgbClr val="265991"/>
      </a:accent3>
      <a:accent4>
        <a:srgbClr val="7E40CC"/>
      </a:accent4>
      <a:accent5>
        <a:srgbClr val="B927E9"/>
      </a:accent5>
      <a:accent6>
        <a:srgbClr val="E833BF"/>
      </a:accent6>
      <a:hlink>
        <a:srgbClr val="2DA0F1"/>
      </a:hlink>
      <a:folHlink>
        <a:srgbClr val="7ED1E6"/>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4F34B87B-9C7A-41AE-A6CB-48536223DFF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2858</TotalTime>
  <Words>1584</Words>
  <Application>Microsoft Office PowerPoint</Application>
  <PresentationFormat>Widescreen</PresentationFormat>
  <Paragraphs>144</Paragraphs>
  <Slides>78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78</vt:i4>
      </vt:variant>
    </vt:vector>
  </HeadingPairs>
  <TitlesOfParts>
    <vt:vector size="85" baseType="lpstr">
      <vt:lpstr>Arial</vt:lpstr>
      <vt:lpstr>Calibri</vt:lpstr>
      <vt:lpstr>Calibri Light</vt:lpstr>
      <vt:lpstr>Century Gothic</vt:lpstr>
      <vt:lpstr>Wingdings 3</vt:lpstr>
      <vt:lpstr>Wisp</vt:lpstr>
      <vt:lpstr>Office Theme</vt:lpstr>
      <vt:lpstr>Principal of Design</vt:lpstr>
      <vt:lpstr>Site Map</vt:lpstr>
      <vt:lpstr>Example</vt:lpstr>
      <vt:lpstr>Sitemap</vt:lpstr>
      <vt:lpstr>PowerPoint Presentation</vt:lpstr>
      <vt:lpstr>How to make a beautiful website</vt:lpstr>
      <vt:lpstr>Example</vt:lpstr>
      <vt:lpstr>PowerPoint Presentation</vt:lpstr>
      <vt:lpstr>Some of the best website examples</vt:lpstr>
      <vt:lpstr>Principles of website design </vt:lpstr>
      <vt:lpstr>PowerPoint Presentation</vt:lpstr>
      <vt:lpstr>PowerPoint Presentation</vt:lpstr>
      <vt:lpstr>Unity</vt:lpstr>
      <vt:lpstr>PowerPoint Presentation</vt:lpstr>
      <vt:lpstr>PowerPoint Presentation</vt:lpstr>
      <vt:lpstr>PowerPoint Presentation</vt:lpstr>
      <vt:lpstr>Space</vt:lpstr>
      <vt:lpstr>PowerPoint Presentation</vt:lpstr>
      <vt:lpstr>PowerPoint Presentation</vt:lpstr>
      <vt:lpstr>PowerPoint Presentation</vt:lpstr>
      <vt:lpstr>PowerPoint Presentation</vt:lpstr>
      <vt:lpstr>PowerPoint Presentation</vt:lpstr>
      <vt:lpstr>Repetition</vt:lpstr>
      <vt:lpstr>PowerPoint Presentation</vt:lpstr>
      <vt:lpstr>PowerPoint Presentation</vt:lpstr>
      <vt:lpstr>PowerPoint Presentation</vt:lpstr>
      <vt:lpstr>Overlapping</vt:lpstr>
      <vt:lpstr>Overlapping</vt:lpstr>
      <vt:lpstr>PowerPoint Presentation</vt:lpstr>
      <vt:lpstr>PowerPoint Presentation</vt:lpstr>
      <vt:lpstr>PowerPoint Presentation</vt:lpstr>
      <vt:lpstr>PowerPoint Presentation</vt:lpstr>
      <vt:lpstr>Contrast</vt:lpstr>
      <vt:lpstr>PowerPoint Presentation</vt:lpstr>
      <vt:lpstr>PowerPoint Presentation</vt:lpstr>
      <vt:lpstr>PowerPoint Presentation</vt:lpstr>
      <vt:lpstr>PowerPoint Presentation</vt:lpstr>
      <vt:lpstr>PowerPoint Presentation</vt:lpstr>
      <vt:lpstr>PowerPoint Presentation</vt:lpstr>
      <vt:lpstr>Texture</vt:lpstr>
      <vt:lpstr>Texture</vt:lpstr>
      <vt:lpstr>PowerPoint Presentation</vt:lpstr>
      <vt:lpstr>PowerPoint Presentation</vt:lpstr>
      <vt:lpstr>PowerPoint Presentation</vt:lpstr>
      <vt:lpstr>PowerPoint Presentation</vt:lpstr>
      <vt:lpstr>Balance</vt:lpstr>
      <vt:lpstr>PowerPoint Presentation</vt:lpstr>
      <vt:lpstr>PowerPoint Presentation</vt:lpstr>
      <vt:lpstr>PowerPoint Presentation</vt:lpstr>
      <vt:lpstr>PowerPoint Presentation</vt:lpstr>
      <vt:lpstr>PowerPoint Presentation</vt:lpstr>
      <vt:lpstr>Alignment</vt:lpstr>
      <vt:lpstr>PowerPoint Presentation</vt:lpstr>
      <vt:lpstr>PowerPoint Presentation</vt:lpstr>
      <vt:lpstr>PowerPoint Presentation</vt:lpstr>
      <vt:lpstr>PowerPoint Presentation</vt:lpstr>
      <vt:lpstr>    Grouping</vt:lpstr>
      <vt:lpstr>PowerPoint Presentation</vt:lpstr>
      <vt:lpstr>Emphasis</vt:lpstr>
      <vt:lpstr>PowerPoint Presentation</vt:lpstr>
      <vt:lpstr>3d touch in iPhone</vt:lpstr>
      <vt:lpstr>PowerPoint Presentation</vt:lpstr>
      <vt:lpstr>PowerPoint Presentation</vt:lpstr>
      <vt:lpstr>What are the problems</vt:lpstr>
      <vt:lpstr>PowerPoint Presentation</vt:lpstr>
      <vt:lpstr>PowerPoint Presentation</vt:lpstr>
      <vt:lpstr>PowerPoint Presentation</vt:lpstr>
      <vt:lpstr>Issues</vt:lpstr>
      <vt:lpstr>PowerPoint Presentation</vt:lpstr>
      <vt:lpstr>PowerPoint Presentation</vt:lpstr>
      <vt:lpstr>Issues</vt:lpstr>
      <vt:lpstr>PowerPoint Presentation</vt:lpstr>
      <vt:lpstr>PowerPoint Presentation</vt:lpstr>
      <vt:lpstr>Issues</vt:lpstr>
      <vt:lpstr>PowerPoint Presentation</vt:lpstr>
      <vt:lpstr>PowerPoint Presentation</vt:lpstr>
      <vt:lpstr>Issues</vt:lpstr>
      <vt:lpstr>Resources </vt:lpstr>
    </vt:vector>
  </TitlesOfParts>
  <Company>ATC New Zealand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Principal of Design</dc:title>
  <dc:creator>Dipti Kartikeya</dc:creator>
  <cp:lastModifiedBy>Dipti Kartikeya</cp:lastModifiedBy>
  <cp:revision>17</cp:revision>
  <dcterms:created xsi:type="dcterms:W3CDTF">2019-03-26T02:55:52Z</dcterms:created>
  <dcterms:modified xsi:type="dcterms:W3CDTF">2019-04-05T01:39:29Z</dcterms:modified>
</cp:coreProperties>
</file>